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5" r:id="rId3"/>
    <p:sldMasterId id="2147483658" r:id="rId4"/>
    <p:sldMasterId id="2147483660" r:id="rId5"/>
  </p:sldMasterIdLst>
  <p:notesMasterIdLst>
    <p:notesMasterId r:id="rId46"/>
  </p:notesMasterIdLst>
  <p:handoutMasterIdLst>
    <p:handoutMasterId r:id="rId47"/>
  </p:handoutMasterIdLst>
  <p:sldIdLst>
    <p:sldId id="603" r:id="rId6"/>
    <p:sldId id="2618" r:id="rId7"/>
    <p:sldId id="2500" r:id="rId8"/>
    <p:sldId id="16777070" r:id="rId9"/>
    <p:sldId id="16777071" r:id="rId10"/>
    <p:sldId id="16777052" r:id="rId11"/>
    <p:sldId id="16777053" r:id="rId12"/>
    <p:sldId id="16777054" r:id="rId13"/>
    <p:sldId id="16777058" r:id="rId14"/>
    <p:sldId id="16777072" r:id="rId15"/>
    <p:sldId id="16777073" r:id="rId16"/>
    <p:sldId id="16777074" r:id="rId17"/>
    <p:sldId id="16777075" r:id="rId18"/>
    <p:sldId id="16777076" r:id="rId19"/>
    <p:sldId id="16777077" r:id="rId20"/>
    <p:sldId id="16777078" r:id="rId21"/>
    <p:sldId id="16777079" r:id="rId22"/>
    <p:sldId id="16777059" r:id="rId23"/>
    <p:sldId id="16777060" r:id="rId24"/>
    <p:sldId id="16777063" r:id="rId25"/>
    <p:sldId id="16777064" r:id="rId26"/>
    <p:sldId id="16777061" r:id="rId27"/>
    <p:sldId id="16777082" r:id="rId28"/>
    <p:sldId id="16777062" r:id="rId29"/>
    <p:sldId id="16777083" r:id="rId30"/>
    <p:sldId id="16777084" r:id="rId31"/>
    <p:sldId id="16777067" r:id="rId32"/>
    <p:sldId id="16777086" r:id="rId33"/>
    <p:sldId id="16777087" r:id="rId34"/>
    <p:sldId id="16777088" r:id="rId35"/>
    <p:sldId id="16777092" r:id="rId36"/>
    <p:sldId id="16777065" r:id="rId37"/>
    <p:sldId id="16777068" r:id="rId38"/>
    <p:sldId id="16777089" r:id="rId39"/>
    <p:sldId id="16777090" r:id="rId40"/>
    <p:sldId id="16777091" r:id="rId41"/>
    <p:sldId id="2516" r:id="rId42"/>
    <p:sldId id="2515" r:id="rId43"/>
    <p:sldId id="582" r:id="rId44"/>
    <p:sldId id="2419" r:id="rId45"/>
  </p:sldIdLst>
  <p:sldSz cx="12196763"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221815"/>
    <a:srgbClr val="66BA36"/>
    <a:srgbClr val="FFFF00"/>
    <a:srgbClr val="1D1D1A"/>
    <a:srgbClr val="595757"/>
    <a:srgbClr val="91A2BF"/>
    <a:srgbClr val="E4EBEA"/>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833802-FEF1-4C79-8D5D-14CF1EAF98D9}">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AB007FB-20FA-462C-9F89-5E3C4321FA56}" styleName="表样式 1 25">
    <a:wholeTbl>
      <a:tcTxStyle>
        <a:fontRef idx="none">
          <a:srgbClr val="000000"/>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w="9525" cmpd="sng">
              <a:solidFill>
                <a:schemeClr val="accent2">
                  <a:lumMod val="34000"/>
                  <a:lumOff val="66000"/>
                </a:schemeClr>
              </a:solidFill>
              <a:prstDash val="solid"/>
            </a:ln>
          </a:insideV>
        </a:tcBdr>
        <a:fill>
          <a:solidFill>
            <a:srgbClr val="FFFFFF"/>
          </a:solidFill>
        </a:fill>
      </a:tcStyle>
    </a:wholeTbl>
    <a:band2H>
      <a:tcTxStyle>
        <a:fontRef idx="none">
          <a:srgbClr val="08090C"/>
        </a:fontRef>
      </a:tcTxStyle>
      <a:tcStyle>
        <a:tcBdr/>
        <a:fill>
          <a:solidFill>
            <a:schemeClr val="accent2">
              <a:lumMod val="10000"/>
              <a:lumOff val="90000"/>
            </a:schemeClr>
          </a:solidFill>
        </a:fill>
      </a:tcStyle>
    </a:band2H>
    <a:band1V>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w="9525" cmpd="sng">
              <a:solidFill>
                <a:schemeClr val="accent2">
                  <a:lumMod val="40000"/>
                  <a:lumOff val="60000"/>
                </a:schemeClr>
              </a:solidFill>
              <a:prstDash val="solid"/>
            </a:ln>
          </a:insideV>
        </a:tcBdr>
        <a:fill>
          <a:solidFill>
            <a:schemeClr val="accent2">
              <a:lumMod val="10000"/>
              <a:lumOff val="90000"/>
            </a:schemeClr>
          </a:solidFill>
        </a:fill>
      </a:tcStyle>
    </a:band1V>
    <a:band2V>
      <a:tcStyle>
        <a:tcBdr>
          <a:left>
            <a:ln w="9525" cmpd="sng">
              <a:solidFill>
                <a:schemeClr val="accent2">
                  <a:lumMod val="40000"/>
                  <a:lumOff val="60000"/>
                </a:schemeClr>
              </a:solidFill>
              <a:prstDash val="solid"/>
            </a:ln>
          </a:left>
          <a:right>
            <a:ln w="9525" cmpd="sng">
              <a:solidFill>
                <a:schemeClr val="accent2">
                  <a:lumMod val="40000"/>
                  <a:lumOff val="60000"/>
                </a:schemeClr>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a:noFill/>
            </a:ln>
          </a:insideV>
        </a:tcBdr>
      </a:tcStyle>
    </a:band2V>
    <a:lastCol>
      <a:tcTxStyle b="on">
        <a:fontRef idx="none">
          <a:srgbClr val="08090C"/>
        </a:fontRef>
      </a:tcTxStyle>
      <a:tcStyle>
        <a:tcBdr>
          <a:left>
            <a:ln w="9525" cmpd="sng">
              <a:solidFill>
                <a:schemeClr val="accent2">
                  <a:lumMod val="34000"/>
                  <a:lumOff val="66000"/>
                </a:schemeClr>
              </a:solidFill>
              <a:prstDash val="solid"/>
            </a:ln>
          </a:left>
          <a:right>
            <a:ln w="9525" cmpd="sng">
              <a:solidFill>
                <a:schemeClr val="accent2"/>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lastCol>
    <a:firstCol>
      <a:tcTxStyle b="on">
        <a:fontRef idx="none">
          <a:srgbClr val="08090C"/>
        </a:fontRef>
      </a:tcTxStyle>
      <a:tcStyle>
        <a:tcBdr>
          <a:left>
            <a:ln w="9525" cmpd="sng">
              <a:solidFill>
                <a:schemeClr val="accent2"/>
              </a:solidFill>
              <a:prstDash val="solid"/>
            </a:ln>
          </a:left>
          <a:right>
            <a:ln w="9525" cmpd="sng">
              <a:solidFill>
                <a:schemeClr val="accent2">
                  <a:lumMod val="34000"/>
                  <a:lumOff val="66000"/>
                </a:schemeClr>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firstCol>
    <a:la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lastRow>
    <a:seCell>
      <a:tcStyle>
        <a:tcBdr>
          <a:left>
            <a:ln>
              <a:noFill/>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eCell>
    <a:swCell>
      <a:tcTxStyle b="on">
        <a:fontRef idx="none">
          <a:schemeClr val="accent2"/>
        </a:fontRef>
      </a:tcTxStyle>
      <a:tcStyle>
        <a:tcBdr>
          <a:left>
            <a:ln w="9525" cmpd="sng">
              <a:solidFill>
                <a:schemeClr val="accent2"/>
              </a:solidFill>
              <a:prstDash val="solid"/>
            </a:ln>
          </a:left>
          <a:right>
            <a:ln>
              <a:noFill/>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wCell>
    <a:fir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lumMod val="34000"/>
                  <a:lumOff val="66000"/>
                </a:schemeClr>
              </a:solidFill>
              <a:prstDash val="solid"/>
            </a:ln>
          </a:bottom>
          <a:insideH>
            <a:ln>
              <a:noFill/>
            </a:ln>
          </a:insideH>
          <a:insideV>
            <a:ln w="9525" cmpd="sng">
              <a:solidFill>
                <a:srgbClr val="FFFFFF"/>
              </a:solidFill>
              <a:prstDash val="solid"/>
            </a:ln>
          </a:insideV>
        </a:tcBdr>
        <a:fill>
          <a:solidFill>
            <a:schemeClr val="accent2">
              <a:lumMod val="20000"/>
              <a:lumOff val="80000"/>
            </a:schemeClr>
          </a:solidFill>
        </a:fill>
      </a:tcStyle>
    </a:firstRow>
  </a:tblStyle>
  <a:tblStyle styleId="{12DECF79-B5AA-4013-9C0D-A6C2F62B483F}" styleName="表样式 1 25">
    <a:wholeTbl>
      <a:tcTxStyle>
        <a:fontRef idx="none">
          <a:srgbClr val="000000"/>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w="9525" cmpd="sng">
              <a:solidFill>
                <a:schemeClr val="accent2">
                  <a:lumMod val="34000"/>
                  <a:lumOff val="66000"/>
                </a:schemeClr>
              </a:solidFill>
              <a:prstDash val="solid"/>
            </a:ln>
          </a:insideV>
        </a:tcBdr>
        <a:fill>
          <a:solidFill>
            <a:srgbClr val="FFFFFF"/>
          </a:solidFill>
        </a:fill>
      </a:tcStyle>
    </a:wholeTbl>
    <a:band2H>
      <a:tcTxStyle>
        <a:fontRef idx="none">
          <a:srgbClr val="08090C"/>
        </a:fontRef>
      </a:tcTxStyle>
      <a:tcStyle>
        <a:tcBdr/>
        <a:fill>
          <a:solidFill>
            <a:schemeClr val="accent2">
              <a:lumMod val="10000"/>
              <a:lumOff val="90000"/>
            </a:schemeClr>
          </a:solidFill>
        </a:fill>
      </a:tcStyle>
    </a:band2H>
    <a:band1V>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w="9525" cmpd="sng">
              <a:solidFill>
                <a:schemeClr val="accent2">
                  <a:lumMod val="40000"/>
                  <a:lumOff val="60000"/>
                </a:schemeClr>
              </a:solidFill>
              <a:prstDash val="solid"/>
            </a:ln>
          </a:insideV>
        </a:tcBdr>
        <a:fill>
          <a:solidFill>
            <a:schemeClr val="accent2">
              <a:lumMod val="10000"/>
              <a:lumOff val="90000"/>
            </a:schemeClr>
          </a:solidFill>
        </a:fill>
      </a:tcStyle>
    </a:band1V>
    <a:band2V>
      <a:tcStyle>
        <a:tcBdr>
          <a:left>
            <a:ln w="9525" cmpd="sng">
              <a:solidFill>
                <a:schemeClr val="accent2">
                  <a:lumMod val="40000"/>
                  <a:lumOff val="60000"/>
                </a:schemeClr>
              </a:solidFill>
              <a:prstDash val="solid"/>
            </a:ln>
          </a:left>
          <a:right>
            <a:ln w="9525" cmpd="sng">
              <a:solidFill>
                <a:schemeClr val="accent2">
                  <a:lumMod val="40000"/>
                  <a:lumOff val="60000"/>
                </a:schemeClr>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a:noFill/>
            </a:ln>
          </a:insideV>
        </a:tcBdr>
      </a:tcStyle>
    </a:band2V>
    <a:lastCol>
      <a:tcTxStyle b="on">
        <a:fontRef idx="none">
          <a:srgbClr val="08090C"/>
        </a:fontRef>
      </a:tcTxStyle>
      <a:tcStyle>
        <a:tcBdr>
          <a:left>
            <a:ln w="9525" cmpd="sng">
              <a:solidFill>
                <a:schemeClr val="accent2">
                  <a:lumMod val="34000"/>
                  <a:lumOff val="66000"/>
                </a:schemeClr>
              </a:solidFill>
              <a:prstDash val="solid"/>
            </a:ln>
          </a:left>
          <a:right>
            <a:ln w="9525" cmpd="sng">
              <a:solidFill>
                <a:schemeClr val="accent2"/>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lastCol>
    <a:firstCol>
      <a:tcTxStyle b="on">
        <a:fontRef idx="none">
          <a:srgbClr val="08090C"/>
        </a:fontRef>
      </a:tcTxStyle>
      <a:tcStyle>
        <a:tcBdr>
          <a:left>
            <a:ln w="9525" cmpd="sng">
              <a:solidFill>
                <a:schemeClr val="accent2"/>
              </a:solidFill>
              <a:prstDash val="solid"/>
            </a:ln>
          </a:left>
          <a:right>
            <a:ln w="9525" cmpd="sng">
              <a:solidFill>
                <a:schemeClr val="accent2">
                  <a:lumMod val="34000"/>
                  <a:lumOff val="66000"/>
                </a:schemeClr>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firstCol>
    <a:la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lastRow>
    <a:seCell>
      <a:tcStyle>
        <a:tcBdr>
          <a:left>
            <a:ln>
              <a:noFill/>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eCell>
    <a:swCell>
      <a:tcTxStyle b="on">
        <a:fontRef idx="none">
          <a:schemeClr val="accent2"/>
        </a:fontRef>
      </a:tcTxStyle>
      <a:tcStyle>
        <a:tcBdr>
          <a:left>
            <a:ln w="9525" cmpd="sng">
              <a:solidFill>
                <a:schemeClr val="accent2"/>
              </a:solidFill>
              <a:prstDash val="solid"/>
            </a:ln>
          </a:left>
          <a:right>
            <a:ln>
              <a:noFill/>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wCell>
    <a:fir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lumMod val="34000"/>
                  <a:lumOff val="66000"/>
                </a:schemeClr>
              </a:solidFill>
              <a:prstDash val="solid"/>
            </a:ln>
          </a:bottom>
          <a:insideH>
            <a:ln>
              <a:noFill/>
            </a:ln>
          </a:insideH>
          <a:insideV>
            <a:ln w="9525" cmpd="sng">
              <a:solidFill>
                <a:srgbClr val="FFFFFF"/>
              </a:solidFill>
              <a:prstDash val="solid"/>
            </a:ln>
          </a:insideV>
        </a:tcBdr>
        <a:fill>
          <a:solidFill>
            <a:schemeClr val="accent2">
              <a:lumMod val="20000"/>
              <a:lumOff val="8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7" autoAdjust="0"/>
    <p:restoredTop sz="96291" autoAdjust="0"/>
  </p:normalViewPr>
  <p:slideViewPr>
    <p:cSldViewPr snapToGrid="0" snapToObjects="1">
      <p:cViewPr varScale="1">
        <p:scale>
          <a:sx n="75" d="100"/>
          <a:sy n="75" d="100"/>
        </p:scale>
        <p:origin x="-136"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6/20/2025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18</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32</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37</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p:cNvPicPr>
            <a:picLocks noChangeAspect="1"/>
          </p:cNvPicPr>
          <p:nvPr userDrawn="1"/>
        </p:nvPicPr>
        <p:blipFill>
          <a:blip r:embed="rId2"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p:cNvSpPr>
            <a:spLocks noGrp="1"/>
          </p:cNvSpPr>
          <p:nvPr>
            <p:ph sz="half" idx="1" hasCustomPrompt="1"/>
          </p:nvPr>
        </p:nvSpPr>
        <p:spPr>
          <a:xfrm>
            <a:off x="623635" y="1246909"/>
            <a:ext cx="10963473" cy="5108171"/>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p:cNvSpPr>
            <a:spLocks noGrp="1"/>
          </p:cNvSpPr>
          <p:nvPr>
            <p:ph sz="half" idx="1"/>
          </p:nvPr>
        </p:nvSpPr>
        <p:spPr>
          <a:xfrm>
            <a:off x="481757" y="1295400"/>
            <a:ext cx="11161240" cy="5085928"/>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stretch>
            <a:fillRect/>
          </a:stretch>
        </p:blipFill>
        <p:spPr>
          <a:xfrm>
            <a:off x="0" y="0"/>
            <a:ext cx="12196763" cy="6858000"/>
          </a:xfrm>
          <a:prstGeom prst="rect">
            <a:avLst/>
          </a:prstGeom>
        </p:spPr>
      </p:pic>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565" rtl="0" eaLnBrk="0" fontAlgn="base" latinLnBrk="0" hangingPunct="0">
              <a:lnSpc>
                <a:spcPct val="10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bg1"/>
                </a:solidFill>
                <a:effectLst/>
                <a:uLnTx/>
                <a:uFillTx/>
                <a:latin typeface="Lexend" pitchFamily="2" charset="0"/>
                <a:ea typeface="微软雅黑" panose="020B0503020204020204" pitchFamily="34" charset="-122"/>
                <a:cs typeface="Futura-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395" indent="-239395">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anose="020B0503020204020204" pitchFamily="34" charset="-122"/>
                <a:cs typeface="Futura-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en-US" altLang="zh-CN" dirty="0"/>
              <a:t>N.</a:t>
            </a:r>
            <a:r>
              <a:rPr lang="zh-CN" altLang="en-US" dirty="0"/>
              <a:t> 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395" indent="-239395">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1"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p:cNvPicPr>
            <a:picLocks noChangeAspect="1"/>
          </p:cNvPicPr>
          <p:nvPr userDrawn="1"/>
        </p:nvPicPr>
        <p:blipFill>
          <a:blip r:embed="rId6"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6" name="组合 5"/>
          <p:cNvGrpSpPr/>
          <p:nvPr userDrawn="1"/>
        </p:nvGrpSpPr>
        <p:grpSpPr>
          <a:xfrm>
            <a:off x="12438524" y="3358802"/>
            <a:ext cx="1214711" cy="3499198"/>
            <a:chOff x="12438524" y="3358802"/>
            <a:chExt cx="1214711" cy="3499198"/>
          </a:xfrm>
        </p:grpSpPr>
        <p:sp>
          <p:nvSpPr>
            <p:cNvPr id="7" name="矩形 6"/>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1" name="Group 18"/>
            <p:cNvGrpSpPr/>
            <p:nvPr/>
          </p:nvGrpSpPr>
          <p:grpSpPr bwMode="auto">
            <a:xfrm>
              <a:off x="12552504" y="3727418"/>
              <a:ext cx="986752" cy="182532"/>
              <a:chOff x="5893" y="2387"/>
              <a:chExt cx="466" cy="115"/>
            </a:xfrm>
          </p:grpSpPr>
          <p:sp>
            <p:nvSpPr>
              <p:cNvPr id="72"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2" name="Group 23"/>
            <p:cNvGrpSpPr/>
            <p:nvPr/>
          </p:nvGrpSpPr>
          <p:grpSpPr bwMode="auto">
            <a:xfrm>
              <a:off x="12552504" y="3943282"/>
              <a:ext cx="986752" cy="182532"/>
              <a:chOff x="5893" y="2523"/>
              <a:chExt cx="466" cy="115"/>
            </a:xfrm>
          </p:grpSpPr>
          <p:sp>
            <p:nvSpPr>
              <p:cNvPr id="68"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3" name="Group 28"/>
            <p:cNvGrpSpPr/>
            <p:nvPr/>
          </p:nvGrpSpPr>
          <p:grpSpPr bwMode="auto">
            <a:xfrm>
              <a:off x="12552504" y="4159146"/>
              <a:ext cx="986752" cy="182532"/>
              <a:chOff x="5893" y="2659"/>
              <a:chExt cx="466" cy="115"/>
            </a:xfrm>
          </p:grpSpPr>
          <p:sp>
            <p:nvSpPr>
              <p:cNvPr id="64"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4" name="Group 33"/>
            <p:cNvGrpSpPr/>
            <p:nvPr/>
          </p:nvGrpSpPr>
          <p:grpSpPr bwMode="auto">
            <a:xfrm>
              <a:off x="12552504" y="3511551"/>
              <a:ext cx="986752" cy="188882"/>
              <a:chOff x="5893" y="2251"/>
              <a:chExt cx="466" cy="119"/>
            </a:xfrm>
          </p:grpSpPr>
          <p:sp>
            <p:nvSpPr>
              <p:cNvPr id="60"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38"/>
            <p:cNvGrpSpPr/>
            <p:nvPr/>
          </p:nvGrpSpPr>
          <p:grpSpPr bwMode="auto">
            <a:xfrm>
              <a:off x="12552504" y="4519449"/>
              <a:ext cx="986752" cy="182532"/>
              <a:chOff x="5893" y="2886"/>
              <a:chExt cx="466" cy="115"/>
            </a:xfrm>
          </p:grpSpPr>
          <p:sp>
            <p:nvSpPr>
              <p:cNvPr id="56"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43"/>
            <p:cNvGrpSpPr/>
            <p:nvPr/>
          </p:nvGrpSpPr>
          <p:grpSpPr bwMode="auto">
            <a:xfrm>
              <a:off x="12552504" y="4735313"/>
              <a:ext cx="986752" cy="182532"/>
              <a:chOff x="5893" y="3022"/>
              <a:chExt cx="466" cy="115"/>
            </a:xfrm>
          </p:grpSpPr>
          <p:sp>
            <p:nvSpPr>
              <p:cNvPr id="52"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48"/>
            <p:cNvGrpSpPr/>
            <p:nvPr/>
          </p:nvGrpSpPr>
          <p:grpSpPr bwMode="auto">
            <a:xfrm>
              <a:off x="12552504" y="4951179"/>
              <a:ext cx="986752" cy="182532"/>
              <a:chOff x="5893" y="3158"/>
              <a:chExt cx="466" cy="115"/>
            </a:xfrm>
          </p:grpSpPr>
          <p:sp>
            <p:nvSpPr>
              <p:cNvPr id="48"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53"/>
            <p:cNvGrpSpPr/>
            <p:nvPr/>
          </p:nvGrpSpPr>
          <p:grpSpPr bwMode="auto">
            <a:xfrm>
              <a:off x="12552504" y="5311482"/>
              <a:ext cx="986752" cy="182532"/>
              <a:chOff x="5893" y="3385"/>
              <a:chExt cx="466" cy="115"/>
            </a:xfrm>
          </p:grpSpPr>
          <p:sp>
            <p:nvSpPr>
              <p:cNvPr id="44"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58"/>
            <p:cNvGrpSpPr/>
            <p:nvPr/>
          </p:nvGrpSpPr>
          <p:grpSpPr bwMode="auto">
            <a:xfrm>
              <a:off x="12552504" y="5527346"/>
              <a:ext cx="986752" cy="182532"/>
              <a:chOff x="5893" y="3521"/>
              <a:chExt cx="466" cy="115"/>
            </a:xfrm>
          </p:grpSpPr>
          <p:sp>
            <p:nvSpPr>
              <p:cNvPr id="40"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63"/>
            <p:cNvGrpSpPr/>
            <p:nvPr/>
          </p:nvGrpSpPr>
          <p:grpSpPr bwMode="auto">
            <a:xfrm>
              <a:off x="12552504" y="5743210"/>
              <a:ext cx="986752" cy="182532"/>
              <a:chOff x="5893" y="3657"/>
              <a:chExt cx="466" cy="115"/>
            </a:xfrm>
          </p:grpSpPr>
          <p:sp>
            <p:nvSpPr>
              <p:cNvPr id="36"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68"/>
            <p:cNvGrpSpPr/>
            <p:nvPr/>
          </p:nvGrpSpPr>
          <p:grpSpPr bwMode="auto">
            <a:xfrm>
              <a:off x="12552504" y="6103513"/>
              <a:ext cx="986752" cy="182532"/>
              <a:chOff x="5893" y="3884"/>
              <a:chExt cx="466" cy="115"/>
            </a:xfrm>
          </p:grpSpPr>
          <p:sp>
            <p:nvSpPr>
              <p:cNvPr id="32"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73"/>
            <p:cNvGrpSpPr/>
            <p:nvPr/>
          </p:nvGrpSpPr>
          <p:grpSpPr bwMode="auto">
            <a:xfrm>
              <a:off x="12552504" y="6328901"/>
              <a:ext cx="986752" cy="182532"/>
              <a:chOff x="5893" y="4026"/>
              <a:chExt cx="466" cy="115"/>
            </a:xfrm>
          </p:grpSpPr>
          <p:sp>
            <p:nvSpPr>
              <p:cNvPr id="28"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78"/>
            <p:cNvGrpSpPr/>
            <p:nvPr/>
          </p:nvGrpSpPr>
          <p:grpSpPr bwMode="auto">
            <a:xfrm>
              <a:off x="12552504" y="6552703"/>
              <a:ext cx="986752" cy="182532"/>
              <a:chOff x="5893" y="4167"/>
              <a:chExt cx="466" cy="115"/>
            </a:xfrm>
          </p:grpSpPr>
          <p:sp>
            <p:nvSpPr>
              <p:cNvPr id="24"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5"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6"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7"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6"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77"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4"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cSld>
  <p:clrMap bg1="dk1" tx1="lt1" bg2="dk2" tx2="lt2" accent1="accent1" accent2="accent2" accent3="accent3" accent4="accent4" accent5="accent5" accent6="accent6" hlink="hlink" folHlink="folHlink"/>
  <p:sldLayoutIdLst>
    <p:sldLayoutId id="2147483656" r:id="rId1"/>
    <p:sldLayoutId id="2147483657"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55" name="组合 154"/>
          <p:cNvGrpSpPr/>
          <p:nvPr userDrawn="1"/>
        </p:nvGrpSpPr>
        <p:grpSpPr>
          <a:xfrm>
            <a:off x="12590924" y="3356218"/>
            <a:ext cx="1214711" cy="3499198"/>
            <a:chOff x="12438524" y="3358802"/>
            <a:chExt cx="1214711" cy="3499198"/>
          </a:xfrm>
        </p:grpSpPr>
        <p:sp>
          <p:nvSpPr>
            <p:cNvPr id="156" name="矩形 15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57" name="Group 18"/>
            <p:cNvGrpSpPr/>
            <p:nvPr/>
          </p:nvGrpSpPr>
          <p:grpSpPr bwMode="auto">
            <a:xfrm>
              <a:off x="12552504" y="3727418"/>
              <a:ext cx="986752" cy="182532"/>
              <a:chOff x="5893" y="2387"/>
              <a:chExt cx="466" cy="115"/>
            </a:xfrm>
          </p:grpSpPr>
          <p:sp>
            <p:nvSpPr>
              <p:cNvPr id="21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8" name="Group 23"/>
            <p:cNvGrpSpPr/>
            <p:nvPr/>
          </p:nvGrpSpPr>
          <p:grpSpPr bwMode="auto">
            <a:xfrm>
              <a:off x="12552504" y="3943282"/>
              <a:ext cx="986752" cy="182532"/>
              <a:chOff x="5893" y="2523"/>
              <a:chExt cx="466" cy="115"/>
            </a:xfrm>
          </p:grpSpPr>
          <p:sp>
            <p:nvSpPr>
              <p:cNvPr id="21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9" name="Group 28"/>
            <p:cNvGrpSpPr/>
            <p:nvPr/>
          </p:nvGrpSpPr>
          <p:grpSpPr bwMode="auto">
            <a:xfrm>
              <a:off x="12552504" y="4159146"/>
              <a:ext cx="986752" cy="182532"/>
              <a:chOff x="5893" y="2659"/>
              <a:chExt cx="466" cy="115"/>
            </a:xfrm>
          </p:grpSpPr>
          <p:sp>
            <p:nvSpPr>
              <p:cNvPr id="21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0" name="Group 33"/>
            <p:cNvGrpSpPr/>
            <p:nvPr/>
          </p:nvGrpSpPr>
          <p:grpSpPr bwMode="auto">
            <a:xfrm>
              <a:off x="12552504" y="3511551"/>
              <a:ext cx="986752" cy="188882"/>
              <a:chOff x="5893" y="2251"/>
              <a:chExt cx="466" cy="119"/>
            </a:xfrm>
          </p:grpSpPr>
          <p:sp>
            <p:nvSpPr>
              <p:cNvPr id="20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1" name="Group 38"/>
            <p:cNvGrpSpPr/>
            <p:nvPr/>
          </p:nvGrpSpPr>
          <p:grpSpPr bwMode="auto">
            <a:xfrm>
              <a:off x="12552504" y="4519449"/>
              <a:ext cx="986752" cy="182532"/>
              <a:chOff x="5893" y="2886"/>
              <a:chExt cx="466" cy="115"/>
            </a:xfrm>
          </p:grpSpPr>
          <p:sp>
            <p:nvSpPr>
              <p:cNvPr id="20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2" name="Group 43"/>
            <p:cNvGrpSpPr/>
            <p:nvPr/>
          </p:nvGrpSpPr>
          <p:grpSpPr bwMode="auto">
            <a:xfrm>
              <a:off x="12552504" y="4735313"/>
              <a:ext cx="986752" cy="182532"/>
              <a:chOff x="5893" y="3022"/>
              <a:chExt cx="466" cy="115"/>
            </a:xfrm>
          </p:grpSpPr>
          <p:sp>
            <p:nvSpPr>
              <p:cNvPr id="19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3" name="Group 48"/>
            <p:cNvGrpSpPr/>
            <p:nvPr/>
          </p:nvGrpSpPr>
          <p:grpSpPr bwMode="auto">
            <a:xfrm>
              <a:off x="12552504" y="4951179"/>
              <a:ext cx="986752" cy="182532"/>
              <a:chOff x="5893" y="3158"/>
              <a:chExt cx="466" cy="115"/>
            </a:xfrm>
          </p:grpSpPr>
          <p:sp>
            <p:nvSpPr>
              <p:cNvPr id="19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4" name="Group 53"/>
            <p:cNvGrpSpPr/>
            <p:nvPr/>
          </p:nvGrpSpPr>
          <p:grpSpPr bwMode="auto">
            <a:xfrm>
              <a:off x="12552504" y="5311482"/>
              <a:ext cx="986752" cy="182532"/>
              <a:chOff x="5893" y="3385"/>
              <a:chExt cx="466" cy="115"/>
            </a:xfrm>
          </p:grpSpPr>
          <p:sp>
            <p:nvSpPr>
              <p:cNvPr id="19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5" name="Group 58"/>
            <p:cNvGrpSpPr/>
            <p:nvPr/>
          </p:nvGrpSpPr>
          <p:grpSpPr bwMode="auto">
            <a:xfrm>
              <a:off x="12552504" y="5527346"/>
              <a:ext cx="986752" cy="182532"/>
              <a:chOff x="5893" y="3521"/>
              <a:chExt cx="466" cy="115"/>
            </a:xfrm>
          </p:grpSpPr>
          <p:sp>
            <p:nvSpPr>
              <p:cNvPr id="18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6" name="Group 63"/>
            <p:cNvGrpSpPr/>
            <p:nvPr/>
          </p:nvGrpSpPr>
          <p:grpSpPr bwMode="auto">
            <a:xfrm>
              <a:off x="12552504" y="5743210"/>
              <a:ext cx="986752" cy="182532"/>
              <a:chOff x="5893" y="3657"/>
              <a:chExt cx="466" cy="115"/>
            </a:xfrm>
          </p:grpSpPr>
          <p:sp>
            <p:nvSpPr>
              <p:cNvPr id="18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7" name="Group 68"/>
            <p:cNvGrpSpPr/>
            <p:nvPr/>
          </p:nvGrpSpPr>
          <p:grpSpPr bwMode="auto">
            <a:xfrm>
              <a:off x="12552504" y="6103513"/>
              <a:ext cx="986752" cy="182532"/>
              <a:chOff x="5893" y="3884"/>
              <a:chExt cx="466" cy="115"/>
            </a:xfrm>
          </p:grpSpPr>
          <p:sp>
            <p:nvSpPr>
              <p:cNvPr id="17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8" name="Group 73"/>
            <p:cNvGrpSpPr/>
            <p:nvPr/>
          </p:nvGrpSpPr>
          <p:grpSpPr bwMode="auto">
            <a:xfrm>
              <a:off x="12552504" y="6328901"/>
              <a:ext cx="986752" cy="182532"/>
              <a:chOff x="5893" y="4026"/>
              <a:chExt cx="466" cy="115"/>
            </a:xfrm>
          </p:grpSpPr>
          <p:sp>
            <p:nvSpPr>
              <p:cNvPr id="17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9" name="Group 78"/>
            <p:cNvGrpSpPr/>
            <p:nvPr/>
          </p:nvGrpSpPr>
          <p:grpSpPr bwMode="auto">
            <a:xfrm>
              <a:off x="12552504" y="6552703"/>
              <a:ext cx="986752" cy="182532"/>
              <a:chOff x="5893" y="4167"/>
              <a:chExt cx="466" cy="115"/>
            </a:xfrm>
          </p:grpSpPr>
          <p:sp>
            <p:nvSpPr>
              <p:cNvPr id="17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222"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223"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cSld>
  <p:clrMap bg1="lt1" tx1="dk1" bg2="lt2" tx2="dk2" accent1="accent1" accent2="accent2" accent3="accent3" accent4="accent4" accent5="accent5" accent6="accent6" hlink="hlink" folHlink="folHlink"/>
  <p:sldLayoutIdLst>
    <p:sldLayoutId id="214748365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80" dirty="0">
              <a:solidFill>
                <a:srgbClr val="1D1D1B"/>
              </a:solidFill>
              <a:latin typeface="+mn-lt"/>
            </a:endParaRPr>
          </a:p>
        </p:txBody>
      </p:sp>
      <p:sp>
        <p:nvSpPr>
          <p:cNvPr id="6" name="Subtitle 6"/>
          <p:cNvSpPr txBox="1"/>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把</a:t>
            </a:r>
            <a: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AI</a:t>
            </a: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系统带入每个开发者、每个家庭、</a:t>
            </a:r>
            <a:b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b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每个组织，构建万物互联的智能世界</a:t>
            </a:r>
          </a:p>
        </p:txBody>
      </p:sp>
      <p:sp>
        <p:nvSpPr>
          <p:cNvPr id="7"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endParaRPr>
          </a:p>
        </p:txBody>
      </p:sp>
      <p:sp>
        <p:nvSpPr>
          <p:cNvPr id="9" name="矩形 8"/>
          <p:cNvSpPr/>
          <p:nvPr userDrawn="1"/>
        </p:nvSpPr>
        <p:spPr bwMode="auto">
          <a:xfrm>
            <a:off x="618969" y="205786"/>
            <a:ext cx="6891755" cy="6446427"/>
          </a:xfrm>
          <a:prstGeom prst="rect">
            <a:avLst/>
          </a:prstGeom>
          <a:blipFill dpi="0" rotWithShape="1">
            <a:blip r:embed="rId3" cstate="screen">
              <a:alphaModFix amt="33000"/>
            </a:blip>
            <a:srcRect/>
            <a:stretch>
              <a:fillRect/>
            </a:stretch>
          </a:blipFill>
          <a:ln>
            <a:noFill/>
          </a:ln>
          <a:effectLst/>
        </p:spPr>
        <p:txBody>
          <a:bodyPr vert="horz" wrap="square" lIns="121882" tIns="60941" rIns="121882" bIns="60941" numCol="1" rtlCol="0" anchor="t" anchorCtr="0" compatLnSpc="1"/>
          <a:lstStyle/>
          <a:p>
            <a:pPr>
              <a:buClr>
                <a:srgbClr val="CC9900"/>
              </a:buClr>
              <a:buFont typeface="Wingdings" panose="05000000000000000000" pitchFamily="2" charset="2"/>
              <a:buChar char="n"/>
            </a:pPr>
            <a:endParaRPr lang="zh-CN" altLang="en-US">
              <a:solidFill>
                <a:srgbClr val="000000"/>
              </a:solidFill>
              <a:latin typeface="Arial" panose="020B0604020202020204" pitchFamily="34" charset="0"/>
              <a:ea typeface="宋体" panose="02010600030101010101" pitchFamily="2" charset="-122"/>
            </a:endParaRPr>
          </a:p>
        </p:txBody>
      </p:sp>
      <p:sp>
        <p:nvSpPr>
          <p:cNvPr id="10" name="TextBox 2"/>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p:cNvPicPr>
            <a:picLocks noChangeAspect="1"/>
          </p:cNvPicPr>
          <p:nvPr userDrawn="1"/>
        </p:nvPicPr>
        <p:blipFill>
          <a:blip r:embed="rId4" cstate="print">
            <a:alphaModFix amt="70000"/>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anose="05000000000000000000"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5" name="组合 14"/>
          <p:cNvGrpSpPr/>
          <p:nvPr userDrawn="1"/>
        </p:nvGrpSpPr>
        <p:grpSpPr>
          <a:xfrm>
            <a:off x="12438524" y="3358802"/>
            <a:ext cx="1214711" cy="3499198"/>
            <a:chOff x="12438524" y="3358802"/>
            <a:chExt cx="1214711" cy="3499198"/>
          </a:xfrm>
        </p:grpSpPr>
        <p:sp>
          <p:nvSpPr>
            <p:cNvPr id="16" name="矩形 1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7" name="Group 18"/>
            <p:cNvGrpSpPr/>
            <p:nvPr/>
          </p:nvGrpSpPr>
          <p:grpSpPr bwMode="auto">
            <a:xfrm>
              <a:off x="12552504" y="3727418"/>
              <a:ext cx="986752" cy="182532"/>
              <a:chOff x="5893" y="2387"/>
              <a:chExt cx="466" cy="115"/>
            </a:xfrm>
          </p:grpSpPr>
          <p:sp>
            <p:nvSpPr>
              <p:cNvPr id="7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23"/>
            <p:cNvGrpSpPr/>
            <p:nvPr/>
          </p:nvGrpSpPr>
          <p:grpSpPr bwMode="auto">
            <a:xfrm>
              <a:off x="12552504" y="3943282"/>
              <a:ext cx="986752" cy="182532"/>
              <a:chOff x="5893" y="2523"/>
              <a:chExt cx="466" cy="115"/>
            </a:xfrm>
          </p:grpSpPr>
          <p:sp>
            <p:nvSpPr>
              <p:cNvPr id="7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28"/>
            <p:cNvGrpSpPr/>
            <p:nvPr/>
          </p:nvGrpSpPr>
          <p:grpSpPr bwMode="auto">
            <a:xfrm>
              <a:off x="12552504" y="4159146"/>
              <a:ext cx="986752" cy="182532"/>
              <a:chOff x="5893" y="2659"/>
              <a:chExt cx="466" cy="115"/>
            </a:xfrm>
          </p:grpSpPr>
          <p:sp>
            <p:nvSpPr>
              <p:cNvPr id="7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33"/>
            <p:cNvGrpSpPr/>
            <p:nvPr/>
          </p:nvGrpSpPr>
          <p:grpSpPr bwMode="auto">
            <a:xfrm>
              <a:off x="12552504" y="3511551"/>
              <a:ext cx="986752" cy="188882"/>
              <a:chOff x="5893" y="2251"/>
              <a:chExt cx="466" cy="119"/>
            </a:xfrm>
          </p:grpSpPr>
          <p:sp>
            <p:nvSpPr>
              <p:cNvPr id="6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38"/>
            <p:cNvGrpSpPr/>
            <p:nvPr/>
          </p:nvGrpSpPr>
          <p:grpSpPr bwMode="auto">
            <a:xfrm>
              <a:off x="12552504" y="4519449"/>
              <a:ext cx="986752" cy="182532"/>
              <a:chOff x="5893" y="2886"/>
              <a:chExt cx="466" cy="115"/>
            </a:xfrm>
          </p:grpSpPr>
          <p:sp>
            <p:nvSpPr>
              <p:cNvPr id="6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43"/>
            <p:cNvGrpSpPr/>
            <p:nvPr/>
          </p:nvGrpSpPr>
          <p:grpSpPr bwMode="auto">
            <a:xfrm>
              <a:off x="12552504" y="4735313"/>
              <a:ext cx="986752" cy="182532"/>
              <a:chOff x="5893" y="3022"/>
              <a:chExt cx="466" cy="115"/>
            </a:xfrm>
          </p:grpSpPr>
          <p:sp>
            <p:nvSpPr>
              <p:cNvPr id="5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48"/>
            <p:cNvGrpSpPr/>
            <p:nvPr/>
          </p:nvGrpSpPr>
          <p:grpSpPr bwMode="auto">
            <a:xfrm>
              <a:off x="12552504" y="4951179"/>
              <a:ext cx="986752" cy="182532"/>
              <a:chOff x="5893" y="3158"/>
              <a:chExt cx="466" cy="115"/>
            </a:xfrm>
          </p:grpSpPr>
          <p:sp>
            <p:nvSpPr>
              <p:cNvPr id="5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53"/>
            <p:cNvGrpSpPr/>
            <p:nvPr/>
          </p:nvGrpSpPr>
          <p:grpSpPr bwMode="auto">
            <a:xfrm>
              <a:off x="12552504" y="5311482"/>
              <a:ext cx="986752" cy="182532"/>
              <a:chOff x="5893" y="3385"/>
              <a:chExt cx="466" cy="115"/>
            </a:xfrm>
          </p:grpSpPr>
          <p:sp>
            <p:nvSpPr>
              <p:cNvPr id="5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58"/>
            <p:cNvGrpSpPr/>
            <p:nvPr/>
          </p:nvGrpSpPr>
          <p:grpSpPr bwMode="auto">
            <a:xfrm>
              <a:off x="12552504" y="5527346"/>
              <a:ext cx="986752" cy="182532"/>
              <a:chOff x="5893" y="3521"/>
              <a:chExt cx="466" cy="115"/>
            </a:xfrm>
          </p:grpSpPr>
          <p:sp>
            <p:nvSpPr>
              <p:cNvPr id="4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63"/>
            <p:cNvGrpSpPr/>
            <p:nvPr/>
          </p:nvGrpSpPr>
          <p:grpSpPr bwMode="auto">
            <a:xfrm>
              <a:off x="12552504" y="5743210"/>
              <a:ext cx="986752" cy="182532"/>
              <a:chOff x="5893" y="3657"/>
              <a:chExt cx="466" cy="115"/>
            </a:xfrm>
          </p:grpSpPr>
          <p:sp>
            <p:nvSpPr>
              <p:cNvPr id="4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68"/>
            <p:cNvGrpSpPr/>
            <p:nvPr/>
          </p:nvGrpSpPr>
          <p:grpSpPr bwMode="auto">
            <a:xfrm>
              <a:off x="12552504" y="6103513"/>
              <a:ext cx="986752" cy="182532"/>
              <a:chOff x="5893" y="3884"/>
              <a:chExt cx="466" cy="115"/>
            </a:xfrm>
          </p:grpSpPr>
          <p:sp>
            <p:nvSpPr>
              <p:cNvPr id="3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8" name="Group 73"/>
            <p:cNvGrpSpPr/>
            <p:nvPr/>
          </p:nvGrpSpPr>
          <p:grpSpPr bwMode="auto">
            <a:xfrm>
              <a:off x="12552504" y="6328901"/>
              <a:ext cx="986752" cy="182532"/>
              <a:chOff x="5893" y="4026"/>
              <a:chExt cx="466" cy="115"/>
            </a:xfrm>
          </p:grpSpPr>
          <p:sp>
            <p:nvSpPr>
              <p:cNvPr id="3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9" name="Group 78"/>
            <p:cNvGrpSpPr/>
            <p:nvPr/>
          </p:nvGrpSpPr>
          <p:grpSpPr bwMode="auto">
            <a:xfrm>
              <a:off x="12552504" y="6552703"/>
              <a:ext cx="986752" cy="182532"/>
              <a:chOff x="5893" y="4167"/>
              <a:chExt cx="466" cy="115"/>
            </a:xfrm>
          </p:grpSpPr>
          <p:sp>
            <p:nvSpPr>
              <p:cNvPr id="3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2"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83"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4"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p:cNvPicPr>
            <a:picLocks noChangeAspect="1"/>
          </p:cNvPicPr>
          <p:nvPr userDrawn="1"/>
        </p:nvPicPr>
        <p:blipFill>
          <a:blip r:embed="rId4"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Tree>
  </p:cSld>
  <p:clrMap bg1="lt1" tx1="dk1" bg2="lt2" tx2="dk2" accent1="accent1" accent2="accent2" accent3="accent3" accent4="accent4" accent5="accent5" accent6="accent6" hlink="hlink" folHlink="folHlink"/>
  <p:sldLayoutIdLst>
    <p:sldLayoutId id="214748366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8085" rtl="0" eaLnBrk="1" latinLnBrk="0" hangingPunct="1">
        <a:lnSpc>
          <a:spcPct val="90000"/>
        </a:lnSpc>
        <a:spcBef>
          <a:spcPct val="0"/>
        </a:spcBef>
        <a:buNone/>
        <a:defRPr sz="6600" b="0" kern="1200">
          <a:solidFill>
            <a:srgbClr val="1D1D1A"/>
          </a:solidFill>
          <a:latin typeface="Futura-Medium" panose="020B0602020204020303" pitchFamily="34" charset="-79"/>
          <a:ea typeface="微软雅黑" panose="020B0503020204020204" pitchFamily="34" charset="-122"/>
          <a:cs typeface="Futura-Medium" panose="020B0602020204020303" pitchFamily="34" charset="-79"/>
        </a:defRPr>
      </a:lvl1pPr>
    </p:titleStyle>
    <p:bodyStyle>
      <a:lvl1pPr marL="0" indent="0" algn="l" defTabSz="1188085"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8085" rtl="0" eaLnBrk="1" latinLnBrk="0" hangingPunct="1">
        <a:lnSpc>
          <a:spcPct val="90000"/>
        </a:lnSpc>
        <a:spcBef>
          <a:spcPts val="650"/>
        </a:spcBef>
        <a:buFont typeface="Arial" panose="020B0604020202020204" pitchFamily="34" charset="0"/>
        <a:buNone/>
        <a:defRPr sz="3120" kern="1200">
          <a:solidFill>
            <a:schemeClr val="tx1"/>
          </a:solidFill>
          <a:latin typeface="+mn-lt"/>
          <a:ea typeface="+mn-ea"/>
          <a:cs typeface="+mn-cs"/>
        </a:defRPr>
      </a:lvl2pPr>
      <a:lvl3pPr marL="1188085" indent="0" algn="l"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3pPr>
      <a:lvl4pPr marL="1781810"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4pPr>
      <a:lvl5pPr marL="2375535"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blog.51cto.com/u_14121283/2395860" TargetMode="External"/><Relationship Id="rId3" Type="http://schemas.openxmlformats.org/officeDocument/2006/relationships/hyperlink" Target="https://www.cnblogs.com/zhtelecom/p/18763263" TargetMode="External"/><Relationship Id="rId7" Type="http://schemas.openxmlformats.org/officeDocument/2006/relationships/hyperlink" Target="https://cloud.tencent.com/developer/article/2436877" TargetMode="External"/><Relationship Id="rId2" Type="http://schemas.openxmlformats.org/officeDocument/2006/relationships/hyperlink" Target="https://www.vertiv.cn/4aa046/globalassets/documents/white-papers/evolution-of-intelligent-data-center-infrastructure.pdf" TargetMode="External"/><Relationship Id="rId1" Type="http://schemas.openxmlformats.org/officeDocument/2006/relationships/slideLayout" Target="../slideLayouts/slideLayout2.xml"/><Relationship Id="rId6" Type="http://schemas.openxmlformats.org/officeDocument/2006/relationships/hyperlink" Target="https://seemse.com/solutions/server-room-inspection" TargetMode="External"/><Relationship Id="rId5" Type="http://schemas.openxmlformats.org/officeDocument/2006/relationships/hyperlink" Target="https://www.datamesh.com.cn/introducing-the-new-idc-dlc-for-building-digital-twin-data-center/" TargetMode="External"/><Relationship Id="rId4" Type="http://schemas.openxmlformats.org/officeDocument/2006/relationships/hyperlink" Target="https://mp.weixin.qq.com/s/ZVklrCPV7oNHvfcJpnPdJ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文本占位符 1"/>
          <p:cNvSpPr txBox="1"/>
          <p:nvPr/>
        </p:nvSpPr>
        <p:spPr>
          <a:xfrm>
            <a:off x="5174292" y="1522865"/>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5400" dirty="0">
                <a:solidFill>
                  <a:schemeClr val="tx2"/>
                </a:solidFill>
                <a:latin typeface="ACGN-MiaoGB-Flash" panose="02020300000000000000" pitchFamily="18" charset="-122"/>
                <a:ea typeface="ACGN-MiaoGB-Flash" panose="02020300000000000000" pitchFamily="18" charset="-122"/>
              </a:rPr>
              <a:t>陈悦孜</a:t>
            </a:r>
          </a:p>
        </p:txBody>
      </p:sp>
      <p:pic>
        <p:nvPicPr>
          <p:cNvPr id="6" name="图片 5"/>
          <p:cNvPicPr>
            <a:picLocks noChangeAspect="1"/>
          </p:cNvPicPr>
          <p:nvPr/>
        </p:nvPicPr>
        <p:blipFill>
          <a:blip r:embed="rId3" cstate="print"/>
          <a:stretch>
            <a:fillRect/>
          </a:stretch>
        </p:blipFill>
        <p:spPr>
          <a:xfrm>
            <a:off x="4127362" y="1522986"/>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p:cNvSpPr txBox="1"/>
          <p:nvPr/>
        </p:nvSpPr>
        <p:spPr>
          <a:xfrm>
            <a:off x="724004" y="250247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9600"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6pPr>
            <a:lvl7pPr marL="12185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7pPr>
            <a:lvl8pPr marL="18281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8pPr>
            <a:lvl9pPr marL="24377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9pPr>
          </a:lstStyle>
          <a:p>
            <a:pPr marL="50800" algn="ctr">
              <a:buClr>
                <a:srgbClr val="C00000"/>
              </a:buClr>
            </a:pPr>
            <a:r>
              <a:rPr lang="zh-CN" altLang="en-US" sz="8000" dirty="0">
                <a:solidFill>
                  <a:schemeClr val="tx2"/>
                </a:solidFill>
                <a:latin typeface="Lexend" pitchFamily="2" charset="0"/>
                <a:cs typeface="Futura-Medium" panose="020B0602020204020303" pitchFamily="34" charset="-79"/>
              </a:rPr>
              <a:t>机房基础设施系统建设</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50635" y="649789"/>
            <a:ext cx="10963473" cy="589190"/>
          </a:xfrm>
          <a:prstGeom prst="rect">
            <a:avLst/>
          </a:prstGeom>
        </p:spPr>
        <p:txBody>
          <a:bodyPr anchor="ctr"/>
          <a:lstStyle>
            <a:lvl1pPr algn="l" defTabSz="1219200" rtl="0" eaLnBrk="1" latinLnBrk="0" hangingPunct="1">
              <a:spcBef>
                <a:spcPct val="0"/>
              </a:spcBef>
              <a:buNone/>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zh-CN" altLang="en-US"/>
              <a:t>数据中心供配电架构：</a:t>
            </a:r>
            <a:r>
              <a:rPr lang="en-US" altLang="zh-CN">
                <a:sym typeface="+mn-ea"/>
              </a:rPr>
              <a:t>2N</a:t>
            </a:r>
            <a:r>
              <a:rPr>
                <a:sym typeface="+mn-ea"/>
              </a:rPr>
              <a:t>、</a:t>
            </a:r>
            <a:r>
              <a:rPr lang="en-US" altLang="zh-CN">
                <a:sym typeface="+mn-ea"/>
              </a:rPr>
              <a:t>DR</a:t>
            </a:r>
            <a:r>
              <a:rPr>
                <a:sym typeface="+mn-ea"/>
              </a:rPr>
              <a:t>、</a:t>
            </a:r>
            <a:r>
              <a:rPr lang="en-US" altLang="zh-CN">
                <a:sym typeface="+mn-ea"/>
              </a:rPr>
              <a:t>RR</a:t>
            </a:r>
            <a:endParaRPr lang="zh-CN" altLang="en-US"/>
          </a:p>
        </p:txBody>
      </p:sp>
      <p:sp>
        <p:nvSpPr>
          <p:cNvPr id="3" name="内容占位符 2"/>
          <p:cNvSpPr>
            <a:spLocks noGrp="1"/>
          </p:cNvSpPr>
          <p:nvPr>
            <p:ph sz="half" idx="1"/>
          </p:nvPr>
        </p:nvSpPr>
        <p:spPr/>
        <p:txBody>
          <a:bodyPr/>
          <a:lstStyle/>
          <a:p>
            <a:r>
              <a:rPr lang="en-US" altLang="zh-CN"/>
              <a:t>2N</a:t>
            </a:r>
            <a:r>
              <a:rPr lang="zh-CN" altLang="en-US"/>
              <a:t>系统：</a:t>
            </a:r>
            <a:r>
              <a:rPr lang="en-US" altLang="zh-CN"/>
              <a:t>2</a:t>
            </a:r>
            <a:r>
              <a:rPr lang="zh-CN" altLang="en-US"/>
              <a:t>个供配电单元同时工作，互为备用，每个单元均能满足全部负载的用电需要。</a:t>
            </a:r>
          </a:p>
          <a:p>
            <a:r>
              <a:rPr lang="en-US" altLang="zh-CN"/>
              <a:t>DR</a:t>
            </a:r>
            <a:r>
              <a:rPr lang="zh-CN" altLang="en-US"/>
              <a:t>系统：分布冗余。由</a:t>
            </a:r>
            <a:r>
              <a:rPr lang="en-US" altLang="zh-CN"/>
              <a:t>N(N≥3</a:t>
            </a:r>
            <a:r>
              <a:rPr lang="zh-CN" altLang="en-US"/>
              <a:t>）个配置相同的供配电单元组成，</a:t>
            </a:r>
            <a:r>
              <a:rPr lang="en-US" altLang="zh-CN"/>
              <a:t>N</a:t>
            </a:r>
            <a:r>
              <a:rPr lang="zh-CN" altLang="en-US"/>
              <a:t>个单元同时工作。将负载均分为</a:t>
            </a:r>
            <a:r>
              <a:rPr lang="en-US" altLang="zh-CN"/>
              <a:t>N</a:t>
            </a:r>
            <a:r>
              <a:rPr lang="zh-CN" altLang="en-US"/>
              <a:t>组。</a:t>
            </a:r>
          </a:p>
          <a:p>
            <a:r>
              <a:rPr lang="en-US" altLang="zh-CN"/>
              <a:t>RR</a:t>
            </a:r>
            <a:r>
              <a:rPr lang="zh-CN" altLang="en-US"/>
              <a:t>系统：后备冗余。由多个供配电单元组成，其中一个单元作为其它运行单元的备用。当一个运行单元发生故障时，通过电源切换装置，备用单元继续为负载供电。</a:t>
            </a:r>
          </a:p>
          <a:p>
            <a:endParaRPr lang="zh-CN" altLang="en-US"/>
          </a:p>
        </p:txBody>
      </p:sp>
      <p:pic>
        <p:nvPicPr>
          <p:cNvPr id="8" name="图片 7"/>
          <p:cNvPicPr>
            <a:picLocks noChangeAspect="1"/>
          </p:cNvPicPr>
          <p:nvPr/>
        </p:nvPicPr>
        <p:blipFill>
          <a:blip r:embed="rId2"/>
          <a:stretch>
            <a:fillRect/>
          </a:stretch>
        </p:blipFill>
        <p:spPr>
          <a:xfrm>
            <a:off x="750570" y="3883660"/>
            <a:ext cx="11017250" cy="28365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数据中心电源方案</a:t>
            </a:r>
          </a:p>
        </p:txBody>
      </p:sp>
      <p:pic>
        <p:nvPicPr>
          <p:cNvPr id="5" name="内容占位符 4"/>
          <p:cNvPicPr>
            <a:picLocks noGrp="1" noChangeAspect="1"/>
          </p:cNvPicPr>
          <p:nvPr>
            <p:ph sz="half" idx="1"/>
          </p:nvPr>
        </p:nvPicPr>
        <p:blipFill rotWithShape="1">
          <a:blip r:embed="rId2"/>
          <a:srcRect t="3917" b="1454"/>
          <a:stretch/>
        </p:blipFill>
        <p:spPr>
          <a:xfrm>
            <a:off x="1729529" y="1111979"/>
            <a:ext cx="8541385" cy="52493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数据中心电源方案</a:t>
            </a:r>
          </a:p>
        </p:txBody>
      </p:sp>
      <p:pic>
        <p:nvPicPr>
          <p:cNvPr id="4" name="内容占位符 3"/>
          <p:cNvPicPr>
            <a:picLocks noGrp="1" noChangeAspect="1"/>
          </p:cNvPicPr>
          <p:nvPr>
            <p:ph sz="half" idx="1"/>
          </p:nvPr>
        </p:nvPicPr>
        <p:blipFill>
          <a:blip r:embed="rId2"/>
          <a:stretch>
            <a:fillRect/>
          </a:stretch>
        </p:blipFill>
        <p:spPr>
          <a:xfrm>
            <a:off x="1842082" y="1328209"/>
            <a:ext cx="8512598" cy="49434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UPS</a:t>
            </a:r>
            <a:endParaRPr lang="zh-CN" altLang="en-US" dirty="0"/>
          </a:p>
        </p:txBody>
      </p:sp>
      <p:sp>
        <p:nvSpPr>
          <p:cNvPr id="3" name="内容占位符 2"/>
          <p:cNvSpPr>
            <a:spLocks noGrp="1"/>
          </p:cNvSpPr>
          <p:nvPr>
            <p:ph sz="half" idx="1"/>
          </p:nvPr>
        </p:nvSpPr>
        <p:spPr/>
        <p:txBody>
          <a:bodyPr/>
          <a:lstStyle/>
          <a:p>
            <a:r>
              <a:rPr lang="en-US" altLang="zh-CN"/>
              <a:t>UPS</a:t>
            </a:r>
            <a:r>
              <a:rPr lang="zh-CN" altLang="en-US"/>
              <a:t>不间断电源（</a:t>
            </a:r>
            <a:r>
              <a:rPr lang="en-US" altLang="zh-CN"/>
              <a:t>UPS</a:t>
            </a:r>
            <a:r>
              <a:rPr lang="zh-CN" altLang="en-US"/>
              <a:t>，</a:t>
            </a:r>
            <a:r>
              <a:rPr lang="en-US" altLang="zh-CN"/>
              <a:t>Uninterruptible Power Supply</a:t>
            </a:r>
            <a:r>
              <a:rPr lang="zh-CN" altLang="en-US"/>
              <a:t>）是一种电力保障设备，它能够在主电源发生故障时，如停电、电压波动或频率异常时，立即切换到电池供电模式，通过多步骤转换和净化，实现高效不间断供电，是市场主流。</a:t>
            </a:r>
          </a:p>
          <a:p>
            <a:endParaRPr lang="en-US" altLang="zh-CN"/>
          </a:p>
        </p:txBody>
      </p:sp>
      <p:pic>
        <p:nvPicPr>
          <p:cNvPr id="4" name="图片 3"/>
          <p:cNvPicPr>
            <a:picLocks noChangeAspect="1"/>
          </p:cNvPicPr>
          <p:nvPr/>
        </p:nvPicPr>
        <p:blipFill>
          <a:blip r:embed="rId2"/>
          <a:stretch>
            <a:fillRect/>
          </a:stretch>
        </p:blipFill>
        <p:spPr>
          <a:xfrm>
            <a:off x="1687195" y="3107055"/>
            <a:ext cx="9467850" cy="25431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HVDC</a:t>
            </a:r>
            <a:endParaRPr lang="zh-CN" altLang="en-US" dirty="0"/>
          </a:p>
        </p:txBody>
      </p:sp>
      <p:sp>
        <p:nvSpPr>
          <p:cNvPr id="3" name="内容占位符 2"/>
          <p:cNvSpPr>
            <a:spLocks noGrp="1"/>
          </p:cNvSpPr>
          <p:nvPr>
            <p:ph sz="half" idx="1"/>
          </p:nvPr>
        </p:nvSpPr>
        <p:spPr/>
        <p:txBody>
          <a:bodyPr/>
          <a:lstStyle/>
          <a:p>
            <a:r>
              <a:rPr lang="en-US" altLang="zh-CN"/>
              <a:t>HVDC </a:t>
            </a:r>
            <a:r>
              <a:rPr lang="zh-CN" altLang="en-US"/>
              <a:t>较传统方案环节精简，高效低损优势体现。高压直流输电（</a:t>
            </a:r>
            <a:r>
              <a:rPr lang="en-US" altLang="zh-CN"/>
              <a:t>HVDC</a:t>
            </a:r>
            <a:r>
              <a:rPr lang="zh-CN" altLang="en-US"/>
              <a:t>）是一种将交流电转换为直流电进行传输的电力传输技术，具有输电距离长、损耗小、稳定性好等优点。</a:t>
            </a:r>
          </a:p>
          <a:p>
            <a:endParaRPr lang="en-US" altLang="zh-CN"/>
          </a:p>
        </p:txBody>
      </p:sp>
      <p:pic>
        <p:nvPicPr>
          <p:cNvPr id="5" name="图片 4"/>
          <p:cNvPicPr>
            <a:picLocks noChangeAspect="1"/>
          </p:cNvPicPr>
          <p:nvPr/>
        </p:nvPicPr>
        <p:blipFill>
          <a:blip r:embed="rId2"/>
          <a:stretch>
            <a:fillRect/>
          </a:stretch>
        </p:blipFill>
        <p:spPr>
          <a:xfrm>
            <a:off x="1365250" y="2549525"/>
            <a:ext cx="8934450" cy="26289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巴拿马电源</a:t>
            </a:r>
          </a:p>
        </p:txBody>
      </p:sp>
      <p:sp>
        <p:nvSpPr>
          <p:cNvPr id="3" name="内容占位符 2"/>
          <p:cNvSpPr>
            <a:spLocks noGrp="1"/>
          </p:cNvSpPr>
          <p:nvPr>
            <p:ph sz="half" idx="1"/>
          </p:nvPr>
        </p:nvSpPr>
        <p:spPr/>
        <p:txBody>
          <a:bodyPr/>
          <a:lstStyle/>
          <a:p>
            <a:r>
              <a:t>巴拿马电源</a:t>
            </a:r>
            <a:r>
              <a:rPr lang="zh-CN" altLang="en-US"/>
              <a:t>巴拿马电源系统简化链路，提升整体能源效率。巴拿马电源方案中市电直接通过移相变压器，将高压交流电转换为较低电压的交流电，相当于变相整合了</a:t>
            </a:r>
            <a:r>
              <a:rPr lang="en-US" altLang="zh-CN"/>
              <a:t>HVDC</a:t>
            </a:r>
            <a:r>
              <a:rPr lang="zh-CN" altLang="en-US"/>
              <a:t>方案中的前置变压器以及输入滤波环节，以更紧凑的形态适应数据中心的用电需求。</a:t>
            </a:r>
          </a:p>
          <a:p>
            <a:endParaRPr lang="zh-CN" altLang="en-US"/>
          </a:p>
        </p:txBody>
      </p:sp>
      <p:pic>
        <p:nvPicPr>
          <p:cNvPr id="4" name="图片 3"/>
          <p:cNvPicPr>
            <a:picLocks noChangeAspect="1"/>
          </p:cNvPicPr>
          <p:nvPr/>
        </p:nvPicPr>
        <p:blipFill>
          <a:blip r:embed="rId2"/>
          <a:stretch>
            <a:fillRect/>
          </a:stretch>
        </p:blipFill>
        <p:spPr>
          <a:xfrm>
            <a:off x="1632585" y="2953385"/>
            <a:ext cx="9315450" cy="31337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SST</a:t>
            </a:r>
            <a:r>
              <a:rPr lang="zh-CN" altLang="en-US" dirty="0"/>
              <a:t>固态变压器</a:t>
            </a:r>
          </a:p>
        </p:txBody>
      </p:sp>
      <p:sp>
        <p:nvSpPr>
          <p:cNvPr id="3" name="内容占位符 2"/>
          <p:cNvSpPr>
            <a:spLocks noGrp="1"/>
          </p:cNvSpPr>
          <p:nvPr>
            <p:ph sz="half" idx="1"/>
          </p:nvPr>
        </p:nvSpPr>
        <p:spPr/>
        <p:txBody>
          <a:bodyPr/>
          <a:lstStyle/>
          <a:p>
            <a:r>
              <a:rPr lang="en-US" altLang="zh-CN" dirty="0"/>
              <a:t>SST</a:t>
            </a:r>
            <a:r>
              <a:rPr lang="zh-CN" altLang="en-US" dirty="0"/>
              <a:t>高效率、高密度、低成本，</a:t>
            </a:r>
            <a:r>
              <a:rPr lang="en-US" altLang="zh-CN" dirty="0"/>
              <a:t>AIDC</a:t>
            </a:r>
            <a:r>
              <a:rPr lang="zh-CN" altLang="en-US" dirty="0"/>
              <a:t>潜在终极供电方案。固态变压器（</a:t>
            </a:r>
            <a:r>
              <a:rPr lang="en-US" altLang="zh-CN" dirty="0"/>
              <a:t>Solid State Transformer</a:t>
            </a:r>
            <a:r>
              <a:rPr lang="zh-CN" altLang="en-US" dirty="0"/>
              <a:t>，简称</a:t>
            </a:r>
            <a:r>
              <a:rPr lang="en-US" altLang="zh-CN" dirty="0"/>
              <a:t> SST</a:t>
            </a:r>
            <a:r>
              <a:rPr lang="zh-CN" altLang="en-US" dirty="0"/>
              <a:t>）是一种新型变压器，它通过电力电子变换技术实现电压等级转换和电力传输的智能化设备。</a:t>
            </a:r>
            <a:r>
              <a:rPr lang="en-US" altLang="zh-CN" dirty="0"/>
              <a:t>SST </a:t>
            </a:r>
            <a:r>
              <a:rPr lang="zh-CN" altLang="en-US" dirty="0"/>
              <a:t>集电气隔离、电压变换、无功补偿等功能于一身，通过对传统变压器和电力电子设备的集成化，可提高电网设备的智能化水平。</a:t>
            </a:r>
          </a:p>
        </p:txBody>
      </p:sp>
      <p:pic>
        <p:nvPicPr>
          <p:cNvPr id="4" name="图片 3"/>
          <p:cNvPicPr>
            <a:picLocks noChangeAspect="1"/>
          </p:cNvPicPr>
          <p:nvPr/>
        </p:nvPicPr>
        <p:blipFill>
          <a:blip r:embed="rId2"/>
          <a:stretch>
            <a:fillRect/>
          </a:stretch>
        </p:blipFill>
        <p:spPr>
          <a:xfrm>
            <a:off x="2759075" y="3223895"/>
            <a:ext cx="6501130" cy="32804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AIDC</a:t>
            </a:r>
            <a:r>
              <a:rPr lang="zh-CN" altLang="en-US"/>
              <a:t>配电：预制化、模组化、智能化是未来趋势</a:t>
            </a:r>
          </a:p>
        </p:txBody>
      </p:sp>
      <p:sp>
        <p:nvSpPr>
          <p:cNvPr id="3" name="内容占位符 2"/>
          <p:cNvSpPr>
            <a:spLocks noGrp="1"/>
          </p:cNvSpPr>
          <p:nvPr>
            <p:ph sz="half" idx="1"/>
          </p:nvPr>
        </p:nvSpPr>
        <p:spPr/>
        <p:txBody>
          <a:bodyPr/>
          <a:lstStyle/>
          <a:p>
            <a:r>
              <a:rPr lang="zh-CN" altLang="en-US"/>
              <a:t>预制式电力模组设备在工厂进行预制和模块装运，在现场进行快速组装，能够根据实际需求选取相应模块拼装成整体模组方案。</a:t>
            </a:r>
          </a:p>
          <a:p>
            <a:endParaRPr lang="zh-CN" altLang="en-US"/>
          </a:p>
        </p:txBody>
      </p:sp>
      <p:pic>
        <p:nvPicPr>
          <p:cNvPr id="4" name="图片 3"/>
          <p:cNvPicPr>
            <a:picLocks noChangeAspect="1"/>
          </p:cNvPicPr>
          <p:nvPr/>
        </p:nvPicPr>
        <p:blipFill>
          <a:blip r:embed="rId2"/>
          <a:stretch>
            <a:fillRect/>
          </a:stretch>
        </p:blipFill>
        <p:spPr>
          <a:xfrm>
            <a:off x="2988945" y="2276475"/>
            <a:ext cx="6620510" cy="1733550"/>
          </a:xfrm>
          <a:prstGeom prst="rect">
            <a:avLst/>
          </a:prstGeom>
        </p:spPr>
      </p:pic>
      <p:pic>
        <p:nvPicPr>
          <p:cNvPr id="5" name="图片 4"/>
          <p:cNvPicPr>
            <a:picLocks noChangeAspect="1"/>
          </p:cNvPicPr>
          <p:nvPr/>
        </p:nvPicPr>
        <p:blipFill>
          <a:blip r:embed="rId3"/>
          <a:stretch>
            <a:fillRect/>
          </a:stretch>
        </p:blipFill>
        <p:spPr>
          <a:xfrm>
            <a:off x="3121660" y="4010025"/>
            <a:ext cx="6677025" cy="23526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4588" y="1046095"/>
            <a:ext cx="2307590" cy="2646045"/>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dirty="0">
                <a:latin typeface="+mj-ea"/>
                <a:ea typeface="+mj-ea"/>
              </a:rPr>
              <a:t>散热技术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散热制冷背景</a:t>
            </a:r>
          </a:p>
        </p:txBody>
      </p:sp>
      <p:pic>
        <p:nvPicPr>
          <p:cNvPr id="5" name="内容占位符 4"/>
          <p:cNvPicPr>
            <a:picLocks noGrp="1" noChangeAspect="1"/>
          </p:cNvPicPr>
          <p:nvPr>
            <p:ph sz="half" idx="1"/>
          </p:nvPr>
        </p:nvPicPr>
        <p:blipFill>
          <a:blip r:embed="rId2"/>
          <a:stretch>
            <a:fillRect/>
          </a:stretch>
        </p:blipFill>
        <p:spPr>
          <a:xfrm>
            <a:off x="975360" y="2940050"/>
            <a:ext cx="6242685" cy="3632835"/>
          </a:xfrm>
          <a:prstGeom prst="rect">
            <a:avLst/>
          </a:prstGeom>
        </p:spPr>
      </p:pic>
      <p:pic>
        <p:nvPicPr>
          <p:cNvPr id="4" name="图片 3"/>
          <p:cNvPicPr>
            <a:picLocks noChangeAspect="1"/>
          </p:cNvPicPr>
          <p:nvPr/>
        </p:nvPicPr>
        <p:blipFill>
          <a:blip r:embed="rId3"/>
          <a:stretch>
            <a:fillRect/>
          </a:stretch>
        </p:blipFill>
        <p:spPr>
          <a:xfrm>
            <a:off x="4841240" y="522605"/>
            <a:ext cx="6745605" cy="25012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a:t>
            </a:r>
            <a:endParaRPr lang="zh-CN" altLang="en-US" dirty="0"/>
          </a:p>
        </p:txBody>
      </p:sp>
      <p:pic>
        <p:nvPicPr>
          <p:cNvPr id="6" name="Picture 2" descr="思考表情包图片-思考表情包模板下载-包图网"/>
          <p:cNvPicPr>
            <a:picLocks noChangeAspect="1" noChangeArrowheads="1"/>
          </p:cNvPicPr>
          <p:nvPr/>
        </p:nvPicPr>
        <p:blipFill>
          <a:blip r:embed="rId2"/>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3168555" y="2177886"/>
            <a:ext cx="5543550" cy="26574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en-US" altLang="zh-CN"/>
            </a:br>
            <a:r>
              <a:rPr lang="zh-CN" altLang="en-US"/>
              <a:t>自然冷源</a:t>
            </a:r>
          </a:p>
        </p:txBody>
      </p:sp>
      <p:sp>
        <p:nvSpPr>
          <p:cNvPr id="3" name="内容占位符 2"/>
          <p:cNvSpPr>
            <a:spLocks noGrp="1"/>
          </p:cNvSpPr>
          <p:nvPr>
            <p:ph sz="half" idx="1"/>
          </p:nvPr>
        </p:nvSpPr>
        <p:spPr/>
        <p:txBody>
          <a:bodyPr/>
          <a:lstStyle/>
          <a:p>
            <a:r>
              <a:rPr lang="zh-CN" altLang="en-US" dirty="0"/>
              <a:t>直接</a:t>
            </a:r>
            <a:r>
              <a:rPr dirty="0">
                <a:sym typeface="+mn-ea"/>
              </a:rPr>
              <a:t>新风</a:t>
            </a:r>
            <a:r>
              <a:rPr lang="zh-CN" altLang="en-US" dirty="0"/>
              <a:t>自然冷却</a:t>
            </a:r>
          </a:p>
          <a:p>
            <a:endParaRPr lang="zh-CN" altLang="en-US" dirty="0"/>
          </a:p>
        </p:txBody>
      </p:sp>
      <p:pic>
        <p:nvPicPr>
          <p:cNvPr id="4" name="图片 3"/>
          <p:cNvPicPr>
            <a:picLocks noChangeAspect="1"/>
          </p:cNvPicPr>
          <p:nvPr/>
        </p:nvPicPr>
        <p:blipFill>
          <a:blip r:embed="rId2"/>
          <a:srcRect t="37406" r="-880"/>
          <a:stretch>
            <a:fillRect/>
          </a:stretch>
        </p:blipFill>
        <p:spPr>
          <a:xfrm>
            <a:off x="5841365" y="2124075"/>
            <a:ext cx="5969000" cy="3187700"/>
          </a:xfrm>
          <a:prstGeom prst="rect">
            <a:avLst/>
          </a:prstGeom>
        </p:spPr>
      </p:pic>
      <p:pic>
        <p:nvPicPr>
          <p:cNvPr id="5" name="图片 4"/>
          <p:cNvPicPr>
            <a:picLocks noChangeAspect="1"/>
          </p:cNvPicPr>
          <p:nvPr/>
        </p:nvPicPr>
        <p:blipFill>
          <a:blip r:embed="rId2"/>
          <a:srcRect b="66708"/>
          <a:stretch>
            <a:fillRect/>
          </a:stretch>
        </p:blipFill>
        <p:spPr>
          <a:xfrm>
            <a:off x="458470" y="3636645"/>
            <a:ext cx="5313680" cy="15227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en-US" altLang="zh-CN"/>
            </a:br>
            <a:r>
              <a:rPr lang="zh-CN" altLang="en-US"/>
              <a:t>自然冷源</a:t>
            </a:r>
          </a:p>
        </p:txBody>
      </p:sp>
      <p:sp>
        <p:nvSpPr>
          <p:cNvPr id="3" name="内容占位符 2"/>
          <p:cNvSpPr>
            <a:spLocks noGrp="1"/>
          </p:cNvSpPr>
          <p:nvPr>
            <p:ph sz="half" idx="1"/>
          </p:nvPr>
        </p:nvSpPr>
        <p:spPr/>
        <p:txBody>
          <a:bodyPr/>
          <a:lstStyle/>
          <a:p>
            <a:r>
              <a:rPr lang="zh-CN" altLang="en-US" dirty="0"/>
              <a:t>直接水侧自然冷却</a:t>
            </a:r>
          </a:p>
          <a:p>
            <a:endParaRPr lang="zh-CN" altLang="en-US" dirty="0"/>
          </a:p>
        </p:txBody>
      </p:sp>
      <p:pic>
        <p:nvPicPr>
          <p:cNvPr id="5" name="图片 4"/>
          <p:cNvPicPr>
            <a:picLocks noChangeAspect="1"/>
          </p:cNvPicPr>
          <p:nvPr/>
        </p:nvPicPr>
        <p:blipFill>
          <a:blip r:embed="rId2"/>
          <a:stretch>
            <a:fillRect/>
          </a:stretch>
        </p:blipFill>
        <p:spPr>
          <a:xfrm>
            <a:off x="807085" y="2139315"/>
            <a:ext cx="5291455" cy="3700780"/>
          </a:xfrm>
          <a:prstGeom prst="rect">
            <a:avLst/>
          </a:prstGeom>
        </p:spPr>
      </p:pic>
      <p:pic>
        <p:nvPicPr>
          <p:cNvPr id="6" name="图片 5"/>
          <p:cNvPicPr>
            <a:picLocks noChangeAspect="1"/>
          </p:cNvPicPr>
          <p:nvPr/>
        </p:nvPicPr>
        <p:blipFill>
          <a:blip r:embed="rId3"/>
          <a:stretch>
            <a:fillRect/>
          </a:stretch>
        </p:blipFill>
        <p:spPr>
          <a:xfrm>
            <a:off x="6374765" y="2139315"/>
            <a:ext cx="5497195" cy="37007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液冷散热技术</a:t>
            </a:r>
          </a:p>
        </p:txBody>
      </p:sp>
      <p:pic>
        <p:nvPicPr>
          <p:cNvPr id="4" name="内容占位符 3"/>
          <p:cNvPicPr>
            <a:picLocks noGrp="1" noChangeAspect="1"/>
          </p:cNvPicPr>
          <p:nvPr>
            <p:ph sz="half" idx="1"/>
          </p:nvPr>
        </p:nvPicPr>
        <p:blipFill>
          <a:blip r:embed="rId2"/>
          <a:stretch>
            <a:fillRect/>
          </a:stretch>
        </p:blipFill>
        <p:spPr>
          <a:xfrm>
            <a:off x="5830261" y="2514599"/>
            <a:ext cx="6342006" cy="2728595"/>
          </a:xfrm>
          <a:prstGeom prst="rect">
            <a:avLst/>
          </a:prstGeom>
        </p:spPr>
      </p:pic>
      <p:pic>
        <p:nvPicPr>
          <p:cNvPr id="6" name="图片 5"/>
          <p:cNvPicPr>
            <a:picLocks noChangeAspect="1"/>
          </p:cNvPicPr>
          <p:nvPr/>
        </p:nvPicPr>
        <p:blipFill>
          <a:blip r:embed="rId3"/>
          <a:stretch>
            <a:fillRect/>
          </a:stretch>
        </p:blipFill>
        <p:spPr>
          <a:xfrm>
            <a:off x="24496" y="1979506"/>
            <a:ext cx="5695950" cy="31813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液冷技术通用架构</a:t>
            </a:r>
          </a:p>
        </p:txBody>
      </p:sp>
      <p:sp>
        <p:nvSpPr>
          <p:cNvPr id="3" name="内容占位符 2"/>
          <p:cNvSpPr>
            <a:spLocks noGrp="1"/>
          </p:cNvSpPr>
          <p:nvPr>
            <p:ph sz="half" idx="1"/>
          </p:nvPr>
        </p:nvSpPr>
        <p:spPr/>
        <p:txBody>
          <a:bodyPr/>
          <a:lstStyle/>
          <a:p>
            <a:r>
              <a:rPr lang="zh-CN" altLang="en-US" dirty="0"/>
              <a:t>架构清晰，能量逐级传递。液冷架构主要包括三个部分：热捕获、热交换和冷源。以数据中心应用为例，热捕获发生在液冷机柜内，指的是使用冷却液体将</a:t>
            </a:r>
            <a:r>
              <a:rPr lang="en-US" altLang="zh-CN" dirty="0"/>
              <a:t>IT</a:t>
            </a:r>
            <a:r>
              <a:rPr lang="zh-CN" altLang="en-US" dirty="0"/>
              <a:t>设备产生的热量带走。热交换即连接液冷系统一次侧和二次侧的“桥梁”，即通过</a:t>
            </a:r>
            <a:r>
              <a:rPr lang="en-US" altLang="zh-CN" dirty="0"/>
              <a:t>CDU</a:t>
            </a:r>
            <a:r>
              <a:rPr lang="zh-CN" altLang="en-US" dirty="0"/>
              <a:t>（冷量分配单元）对资源进行分配与交换。冷源一般布局在数据中心外部，热量在这一部分与自然环节交换，完成处理。</a:t>
            </a:r>
          </a:p>
          <a:p>
            <a:endParaRPr lang="zh-CN" altLang="en-US" dirty="0"/>
          </a:p>
          <a:p>
            <a:endParaRPr lang="zh-CN" altLang="en-US" dirty="0"/>
          </a:p>
        </p:txBody>
      </p:sp>
      <p:pic>
        <p:nvPicPr>
          <p:cNvPr id="1025" name="Picture 1" descr="C:\Users\陈悦孜\AppData\Local\Temp\BaiduHi\815820D1-E41E-4BB6-9CF2-55605B39771B.jpg">
            <a:extLst>
              <a:ext uri="{FF2B5EF4-FFF2-40B4-BE49-F238E27FC236}">
                <a16:creationId xmlns:a16="http://schemas.microsoft.com/office/drawing/2014/main" id="{DDCF401B-97A2-47B9-94A0-907DA8064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383" y="3157913"/>
            <a:ext cx="6399995" cy="370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冷板式液冷</a:t>
            </a:r>
          </a:p>
        </p:txBody>
      </p:sp>
      <p:sp>
        <p:nvSpPr>
          <p:cNvPr id="3" name="内容占位符 2"/>
          <p:cNvSpPr>
            <a:spLocks noGrp="1"/>
          </p:cNvSpPr>
          <p:nvPr>
            <p:ph sz="half" idx="1"/>
          </p:nvPr>
        </p:nvSpPr>
        <p:spPr/>
        <p:txBody>
          <a:bodyPr/>
          <a:lstStyle/>
          <a:p>
            <a:r>
              <a:rPr lang="zh-CN" altLang="en-US"/>
              <a:t>非接触式液冷，通过液冷板将发热器件的热量间接传递给封闭在循环管路中的冷却液体带走热量。</a:t>
            </a:r>
          </a:p>
        </p:txBody>
      </p:sp>
      <p:pic>
        <p:nvPicPr>
          <p:cNvPr id="4" name="图片 3"/>
          <p:cNvPicPr>
            <a:picLocks noChangeAspect="1"/>
          </p:cNvPicPr>
          <p:nvPr/>
        </p:nvPicPr>
        <p:blipFill>
          <a:blip r:embed="rId2"/>
          <a:stretch>
            <a:fillRect/>
          </a:stretch>
        </p:blipFill>
        <p:spPr>
          <a:xfrm>
            <a:off x="0" y="2593975"/>
            <a:ext cx="3428365" cy="3245485"/>
          </a:xfrm>
          <a:prstGeom prst="rect">
            <a:avLst/>
          </a:prstGeom>
        </p:spPr>
      </p:pic>
      <p:pic>
        <p:nvPicPr>
          <p:cNvPr id="5" name="图片 4"/>
          <p:cNvPicPr>
            <a:picLocks noChangeAspect="1"/>
          </p:cNvPicPr>
          <p:nvPr/>
        </p:nvPicPr>
        <p:blipFill>
          <a:blip r:embed="rId3"/>
          <a:stretch>
            <a:fillRect/>
          </a:stretch>
        </p:blipFill>
        <p:spPr>
          <a:xfrm>
            <a:off x="3549015" y="2903220"/>
            <a:ext cx="4181475" cy="2626995"/>
          </a:xfrm>
          <a:prstGeom prst="rect">
            <a:avLst/>
          </a:prstGeom>
        </p:spPr>
      </p:pic>
      <p:pic>
        <p:nvPicPr>
          <p:cNvPr id="6" name="图片 5"/>
          <p:cNvPicPr>
            <a:picLocks noChangeAspect="1"/>
          </p:cNvPicPr>
          <p:nvPr/>
        </p:nvPicPr>
        <p:blipFill>
          <a:blip r:embed="rId4"/>
          <a:stretch>
            <a:fillRect/>
          </a:stretch>
        </p:blipFill>
        <p:spPr>
          <a:xfrm>
            <a:off x="7995285" y="2678430"/>
            <a:ext cx="3660140" cy="34156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冷板式液冷</a:t>
            </a:r>
          </a:p>
        </p:txBody>
      </p:sp>
      <p:sp>
        <p:nvSpPr>
          <p:cNvPr id="3" name="内容占位符 2"/>
          <p:cNvSpPr>
            <a:spLocks noGrp="1"/>
          </p:cNvSpPr>
          <p:nvPr>
            <p:ph sz="half" idx="1"/>
          </p:nvPr>
        </p:nvSpPr>
        <p:spPr/>
        <p:txBody>
          <a:bodyPr/>
          <a:lstStyle/>
          <a:p>
            <a:r>
              <a:rPr lang="zh-CN" altLang="en-US" dirty="0"/>
              <a:t>热量通过液冷板间接传递给冷却液，再由冷却液带走热量。冷板式液冷的工作原理如下： </a:t>
            </a:r>
          </a:p>
          <a:p>
            <a:endParaRPr lang="zh-CN" altLang="en-US" dirty="0"/>
          </a:p>
        </p:txBody>
      </p:sp>
      <p:pic>
        <p:nvPicPr>
          <p:cNvPr id="2049" name="Picture 1" descr="C:\Users\陈悦孜\AppData\Local\Temp\BaiduHi\45B2ED70-756C-4B7E-A985-E9FDBFF6F0EF.jpg">
            <a:extLst>
              <a:ext uri="{FF2B5EF4-FFF2-40B4-BE49-F238E27FC236}">
                <a16:creationId xmlns:a16="http://schemas.microsoft.com/office/drawing/2014/main" id="{0CFE6935-4E3A-4B55-BFB8-5719FFBC4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873" y="1704383"/>
            <a:ext cx="9235016" cy="449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22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单相和两相冷板式液冷技术</a:t>
            </a:r>
          </a:p>
        </p:txBody>
      </p:sp>
      <p:sp>
        <p:nvSpPr>
          <p:cNvPr id="3" name="内容占位符 2"/>
          <p:cNvSpPr>
            <a:spLocks noGrp="1"/>
          </p:cNvSpPr>
          <p:nvPr>
            <p:ph sz="half" idx="1"/>
          </p:nvPr>
        </p:nvSpPr>
        <p:spPr/>
        <p:txBody>
          <a:bodyPr/>
          <a:lstStyle/>
          <a:p>
            <a:r>
              <a:rPr lang="zh-CN" altLang="en-US" dirty="0"/>
              <a:t>是否汽化</a:t>
            </a:r>
          </a:p>
        </p:txBody>
      </p:sp>
      <p:pic>
        <p:nvPicPr>
          <p:cNvPr id="5" name="图片 4">
            <a:extLst>
              <a:ext uri="{FF2B5EF4-FFF2-40B4-BE49-F238E27FC236}">
                <a16:creationId xmlns:a16="http://schemas.microsoft.com/office/drawing/2014/main" id="{9988CAF5-73E7-4447-9673-95CBF7EF9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246" y="1815992"/>
            <a:ext cx="7550538" cy="4191215"/>
          </a:xfrm>
          <a:prstGeom prst="rect">
            <a:avLst/>
          </a:prstGeom>
        </p:spPr>
      </p:pic>
    </p:spTree>
    <p:extLst>
      <p:ext uri="{BB962C8B-B14F-4D97-AF65-F5344CB8AC3E}">
        <p14:creationId xmlns:p14="http://schemas.microsoft.com/office/powerpoint/2010/main" val="401480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浸没式液冷</a:t>
            </a:r>
          </a:p>
        </p:txBody>
      </p:sp>
      <p:sp>
        <p:nvSpPr>
          <p:cNvPr id="3" name="内容占位符 2"/>
          <p:cNvSpPr>
            <a:spLocks noGrp="1"/>
          </p:cNvSpPr>
          <p:nvPr>
            <p:ph sz="half" idx="1"/>
          </p:nvPr>
        </p:nvSpPr>
        <p:spPr/>
        <p:txBody>
          <a:bodyPr/>
          <a:lstStyle/>
          <a:p>
            <a:r>
              <a:rPr lang="zh-CN" altLang="en-US" dirty="0"/>
              <a:t>发热部件直接浸没入冷却液，通过直接接触实现热交换。</a:t>
            </a:r>
            <a:endParaRPr lang="en-US" altLang="zh-CN" dirty="0"/>
          </a:p>
          <a:p>
            <a:r>
              <a:rPr lang="zh-CN" altLang="en-US" dirty="0"/>
              <a:t>单相浸没冷却（</a:t>
            </a:r>
            <a:r>
              <a:rPr lang="en-US" altLang="zh-CN" dirty="0"/>
              <a:t>SPIC</a:t>
            </a:r>
            <a:r>
              <a:rPr lang="zh-CN" altLang="en-US" dirty="0"/>
              <a:t>）指冷却剂仅以液态形式传热，通过冷却液与电子元件的直接接触进行热交换的液冷技术。</a:t>
            </a:r>
          </a:p>
          <a:p>
            <a:r>
              <a:rPr lang="zh-CN" altLang="en-US" dirty="0"/>
              <a:t>相变浸没式液冷是以低沸点液体（如氟化液等）作为传热介质，将发热电子元件直接浸没于冷却液中，通过冷却液与电子元件的直接接触进行热交换的液冷技术。有液态和气态变化。</a:t>
            </a:r>
          </a:p>
          <a:p>
            <a:endParaRPr lang="zh-CN" altLang="en-US" dirty="0"/>
          </a:p>
        </p:txBody>
      </p:sp>
      <p:pic>
        <p:nvPicPr>
          <p:cNvPr id="7" name="图片 6"/>
          <p:cNvPicPr>
            <a:picLocks noChangeAspect="1"/>
          </p:cNvPicPr>
          <p:nvPr/>
        </p:nvPicPr>
        <p:blipFill>
          <a:blip r:embed="rId2"/>
          <a:stretch>
            <a:fillRect/>
          </a:stretch>
        </p:blipFill>
        <p:spPr>
          <a:xfrm>
            <a:off x="897467" y="3734869"/>
            <a:ext cx="4531890" cy="2755141"/>
          </a:xfrm>
          <a:prstGeom prst="rect">
            <a:avLst/>
          </a:prstGeom>
        </p:spPr>
      </p:pic>
      <p:pic>
        <p:nvPicPr>
          <p:cNvPr id="8" name="图片 7"/>
          <p:cNvPicPr>
            <a:picLocks noChangeAspect="1"/>
          </p:cNvPicPr>
          <p:nvPr/>
        </p:nvPicPr>
        <p:blipFill>
          <a:blip r:embed="rId3"/>
          <a:stretch>
            <a:fillRect/>
          </a:stretch>
        </p:blipFill>
        <p:spPr>
          <a:xfrm>
            <a:off x="5976620" y="3792855"/>
            <a:ext cx="5480685" cy="25622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浸没式液冷</a:t>
            </a:r>
          </a:p>
        </p:txBody>
      </p:sp>
      <p:sp>
        <p:nvSpPr>
          <p:cNvPr id="3" name="内容占位符 2"/>
          <p:cNvSpPr>
            <a:spLocks noGrp="1"/>
          </p:cNvSpPr>
          <p:nvPr>
            <p:ph sz="half" idx="1"/>
          </p:nvPr>
        </p:nvSpPr>
        <p:spPr/>
        <p:txBody>
          <a:bodyPr/>
          <a:lstStyle/>
          <a:p>
            <a:r>
              <a:rPr lang="zh-CN" altLang="en-US" dirty="0"/>
              <a:t>单相浸没式液冷的二次侧冷却液在热交换过程中不发生相态变化，仅依靠物质的显热变化进行热 量传递。</a:t>
            </a:r>
          </a:p>
        </p:txBody>
      </p:sp>
      <p:pic>
        <p:nvPicPr>
          <p:cNvPr id="6" name="图片 5">
            <a:extLst>
              <a:ext uri="{FF2B5EF4-FFF2-40B4-BE49-F238E27FC236}">
                <a16:creationId xmlns:a16="http://schemas.microsoft.com/office/drawing/2014/main" id="{EF484EAC-BF0C-432B-8498-3700EEAC4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415" y="2205397"/>
            <a:ext cx="8266336" cy="3985426"/>
          </a:xfrm>
          <a:prstGeom prst="rect">
            <a:avLst/>
          </a:prstGeom>
        </p:spPr>
      </p:pic>
    </p:spTree>
    <p:extLst>
      <p:ext uri="{BB962C8B-B14F-4D97-AF65-F5344CB8AC3E}">
        <p14:creationId xmlns:p14="http://schemas.microsoft.com/office/powerpoint/2010/main" val="1383497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喷淋式液冷</a:t>
            </a:r>
          </a:p>
        </p:txBody>
      </p:sp>
      <p:sp>
        <p:nvSpPr>
          <p:cNvPr id="3" name="内容占位符 2"/>
          <p:cNvSpPr>
            <a:spLocks noGrp="1"/>
          </p:cNvSpPr>
          <p:nvPr>
            <p:ph sz="half" idx="1"/>
          </p:nvPr>
        </p:nvSpPr>
        <p:spPr/>
        <p:txBody>
          <a:bodyPr/>
          <a:lstStyle/>
          <a:p>
            <a:r>
              <a:rPr lang="zh-CN" altLang="en-US" dirty="0"/>
              <a:t>直接面向芯片级部件，冷却液喷洒至发热器件实现精准冷却。</a:t>
            </a:r>
          </a:p>
        </p:txBody>
      </p:sp>
      <p:pic>
        <p:nvPicPr>
          <p:cNvPr id="8" name="图片 7">
            <a:extLst>
              <a:ext uri="{FF2B5EF4-FFF2-40B4-BE49-F238E27FC236}">
                <a16:creationId xmlns:a16="http://schemas.microsoft.com/office/drawing/2014/main" id="{C62ED244-48B9-459B-9EB3-624FF7268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244" y="1697987"/>
            <a:ext cx="8424254" cy="4464706"/>
          </a:xfrm>
          <a:prstGeom prst="rect">
            <a:avLst/>
          </a:prstGeom>
        </p:spPr>
      </p:pic>
    </p:spTree>
    <p:extLst>
      <p:ext uri="{BB962C8B-B14F-4D97-AF65-F5344CB8AC3E}">
        <p14:creationId xmlns:p14="http://schemas.microsoft.com/office/powerpoint/2010/main" val="38315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dirty="0">
                <a:latin typeface="+mj-ea"/>
                <a:ea typeface="+mj-ea"/>
              </a:rPr>
              <a:t>供电技术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液冷方案</a:t>
            </a:r>
          </a:p>
        </p:txBody>
      </p:sp>
      <p:sp>
        <p:nvSpPr>
          <p:cNvPr id="3" name="内容占位符 2"/>
          <p:cNvSpPr>
            <a:spLocks noGrp="1"/>
          </p:cNvSpPr>
          <p:nvPr>
            <p:ph sz="half" idx="1"/>
          </p:nvPr>
        </p:nvSpPr>
        <p:spPr/>
        <p:txBody>
          <a:bodyPr/>
          <a:lstStyle/>
          <a:p>
            <a:r>
              <a:rPr lang="zh-CN" altLang="en-US" dirty="0"/>
              <a:t>从芯片到服务器机柜到机房的液冷散热系统</a:t>
            </a:r>
          </a:p>
        </p:txBody>
      </p:sp>
      <p:pic>
        <p:nvPicPr>
          <p:cNvPr id="6" name="图片 5">
            <a:extLst>
              <a:ext uri="{FF2B5EF4-FFF2-40B4-BE49-F238E27FC236}">
                <a16:creationId xmlns:a16="http://schemas.microsoft.com/office/drawing/2014/main" id="{63030857-0EF7-454D-A0A7-2163745A7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97" y="1701721"/>
            <a:ext cx="11438347" cy="3581479"/>
          </a:xfrm>
          <a:prstGeom prst="rect">
            <a:avLst/>
          </a:prstGeom>
        </p:spPr>
      </p:pic>
    </p:spTree>
    <p:extLst>
      <p:ext uri="{BB962C8B-B14F-4D97-AF65-F5344CB8AC3E}">
        <p14:creationId xmlns:p14="http://schemas.microsoft.com/office/powerpoint/2010/main" val="28667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液冷方案</a:t>
            </a:r>
          </a:p>
        </p:txBody>
      </p:sp>
      <p:sp>
        <p:nvSpPr>
          <p:cNvPr id="3" name="内容占位符 2"/>
          <p:cNvSpPr>
            <a:spLocks noGrp="1"/>
          </p:cNvSpPr>
          <p:nvPr>
            <p:ph sz="half" idx="1"/>
          </p:nvPr>
        </p:nvSpPr>
        <p:spPr/>
        <p:txBody>
          <a:bodyPr/>
          <a:lstStyle/>
          <a:p>
            <a:r>
              <a:rPr lang="zh-CN" altLang="en-US" dirty="0"/>
              <a:t>大型</a:t>
            </a:r>
            <a:r>
              <a:rPr lang="en-US" altLang="zh-CN" dirty="0"/>
              <a:t>AI DC</a:t>
            </a:r>
            <a:r>
              <a:rPr lang="zh-CN" altLang="en-US" dirty="0"/>
              <a:t>机房分区示意图                                                                          风液混合微模块示意图</a:t>
            </a:r>
          </a:p>
        </p:txBody>
      </p:sp>
      <p:pic>
        <p:nvPicPr>
          <p:cNvPr id="8" name="图片 7">
            <a:extLst>
              <a:ext uri="{FF2B5EF4-FFF2-40B4-BE49-F238E27FC236}">
                <a16:creationId xmlns:a16="http://schemas.microsoft.com/office/drawing/2014/main" id="{BAF372B1-82DA-41C2-BFC8-540C793C0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0311"/>
            <a:ext cx="7237886" cy="3781513"/>
          </a:xfrm>
          <a:prstGeom prst="rect">
            <a:avLst/>
          </a:prstGeom>
        </p:spPr>
      </p:pic>
      <p:pic>
        <p:nvPicPr>
          <p:cNvPr id="5" name="图片 4">
            <a:extLst>
              <a:ext uri="{FF2B5EF4-FFF2-40B4-BE49-F238E27FC236}">
                <a16:creationId xmlns:a16="http://schemas.microsoft.com/office/drawing/2014/main" id="{7B512BBC-087D-419F-BE49-048A33C54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255" y="2260600"/>
            <a:ext cx="4982084" cy="2496243"/>
          </a:xfrm>
          <a:prstGeom prst="rect">
            <a:avLst/>
          </a:prstGeom>
        </p:spPr>
      </p:pic>
    </p:spTree>
    <p:extLst>
      <p:ext uri="{BB962C8B-B14F-4D97-AF65-F5344CB8AC3E}">
        <p14:creationId xmlns:p14="http://schemas.microsoft.com/office/powerpoint/2010/main" val="401856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4588" y="1046095"/>
            <a:ext cx="2307590" cy="2646045"/>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dirty="0">
                <a:latin typeface="+mj-ea"/>
                <a:ea typeface="+mj-ea"/>
              </a:rPr>
              <a:t>运维管理</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AIDC</a:t>
            </a:r>
            <a:r>
              <a:t>运维系统</a:t>
            </a:r>
          </a:p>
        </p:txBody>
      </p:sp>
      <p:pic>
        <p:nvPicPr>
          <p:cNvPr id="4" name="内容占位符 3"/>
          <p:cNvPicPr>
            <a:picLocks noGrp="1" noChangeAspect="1"/>
          </p:cNvPicPr>
          <p:nvPr>
            <p:ph sz="half" idx="1"/>
          </p:nvPr>
        </p:nvPicPr>
        <p:blipFill>
          <a:blip r:embed="rId2"/>
          <a:srcRect l="348"/>
          <a:stretch>
            <a:fillRect/>
          </a:stretch>
        </p:blipFill>
        <p:spPr>
          <a:xfrm>
            <a:off x="469900" y="1177925"/>
            <a:ext cx="10558145" cy="5107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6DE11-1489-46E3-9FF6-909BD1C7F513}"/>
              </a:ext>
            </a:extLst>
          </p:cNvPr>
          <p:cNvSpPr>
            <a:spLocks noGrp="1"/>
          </p:cNvSpPr>
          <p:nvPr>
            <p:ph type="title"/>
          </p:nvPr>
        </p:nvSpPr>
        <p:spPr/>
        <p:txBody>
          <a:bodyPr/>
          <a:lstStyle/>
          <a:p>
            <a:r>
              <a:rPr lang="zh-CN" altLang="en-US" dirty="0"/>
              <a:t>数字孪生机房</a:t>
            </a:r>
          </a:p>
        </p:txBody>
      </p:sp>
      <p:pic>
        <p:nvPicPr>
          <p:cNvPr id="7" name="图片 6">
            <a:extLst>
              <a:ext uri="{FF2B5EF4-FFF2-40B4-BE49-F238E27FC236}">
                <a16:creationId xmlns:a16="http://schemas.microsoft.com/office/drawing/2014/main" id="{064FB6CB-217B-40E2-9359-E75DA447C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333" y="2659825"/>
            <a:ext cx="6891204" cy="3876302"/>
          </a:xfrm>
          <a:prstGeom prst="rect">
            <a:avLst/>
          </a:prstGeom>
        </p:spPr>
      </p:pic>
      <p:sp>
        <p:nvSpPr>
          <p:cNvPr id="13" name="内容占位符 2">
            <a:extLst>
              <a:ext uri="{FF2B5EF4-FFF2-40B4-BE49-F238E27FC236}">
                <a16:creationId xmlns:a16="http://schemas.microsoft.com/office/drawing/2014/main" id="{9495548B-479B-4CD2-B734-43D198814A9E}"/>
              </a:ext>
            </a:extLst>
          </p:cNvPr>
          <p:cNvSpPr>
            <a:spLocks noGrp="1"/>
          </p:cNvSpPr>
          <p:nvPr>
            <p:ph sz="half" idx="1"/>
          </p:nvPr>
        </p:nvSpPr>
        <p:spPr>
          <a:xfrm>
            <a:off x="623635" y="1246909"/>
            <a:ext cx="10963473" cy="5108171"/>
          </a:xfrm>
        </p:spPr>
        <p:txBody>
          <a:bodyPr/>
          <a:lstStyle/>
          <a:p>
            <a:pPr>
              <a:buClr>
                <a:srgbClr val="66BA36"/>
              </a:buClr>
              <a:buFont typeface="Wingdings" panose="05000000000000000000" pitchFamily="2" charset="2"/>
              <a:buChar char="l"/>
            </a:pPr>
            <a:r>
              <a:rPr lang="zh-CN" altLang="en-US" sz="2000" dirty="0"/>
              <a:t>数据中心类数字孪生场景打造，内置丰富的</a:t>
            </a:r>
            <a:r>
              <a:rPr lang="en-US" altLang="zh-CN" sz="2000" dirty="0"/>
              <a:t>IDC</a:t>
            </a:r>
            <a:r>
              <a:rPr lang="zh-CN" altLang="en-US" sz="2000" dirty="0"/>
              <a:t>行业通用</a:t>
            </a:r>
            <a:r>
              <a:rPr lang="en-US" altLang="zh-CN" sz="2000" dirty="0"/>
              <a:t>3D</a:t>
            </a:r>
            <a:r>
              <a:rPr lang="zh-CN" altLang="en-US" sz="2000" dirty="0"/>
              <a:t>模型资源，快速搭建属于自己的数字孪生机房，并结合强大的数据集成和处理能力，进一步应用于能耗指标展示、温湿度调控、功耗优化、设备异常告警等典型业务场景。</a:t>
            </a:r>
          </a:p>
        </p:txBody>
      </p:sp>
    </p:spTree>
    <p:extLst>
      <p:ext uri="{BB962C8B-B14F-4D97-AF65-F5344CB8AC3E}">
        <p14:creationId xmlns:p14="http://schemas.microsoft.com/office/powerpoint/2010/main" val="311667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6DE11-1489-46E3-9FF6-909BD1C7F513}"/>
              </a:ext>
            </a:extLst>
          </p:cNvPr>
          <p:cNvSpPr>
            <a:spLocks noGrp="1"/>
          </p:cNvSpPr>
          <p:nvPr>
            <p:ph type="title"/>
          </p:nvPr>
        </p:nvSpPr>
        <p:spPr/>
        <p:txBody>
          <a:bodyPr/>
          <a:lstStyle/>
          <a:p>
            <a:r>
              <a:rPr lang="zh-CN" altLang="en-US" dirty="0"/>
              <a:t>机房智能巡检</a:t>
            </a:r>
          </a:p>
        </p:txBody>
      </p:sp>
      <p:sp>
        <p:nvSpPr>
          <p:cNvPr id="13" name="内容占位符 2">
            <a:extLst>
              <a:ext uri="{FF2B5EF4-FFF2-40B4-BE49-F238E27FC236}">
                <a16:creationId xmlns:a16="http://schemas.microsoft.com/office/drawing/2014/main" id="{9495548B-479B-4CD2-B734-43D198814A9E}"/>
              </a:ext>
            </a:extLst>
          </p:cNvPr>
          <p:cNvSpPr>
            <a:spLocks noGrp="1"/>
          </p:cNvSpPr>
          <p:nvPr>
            <p:ph sz="half" idx="1"/>
          </p:nvPr>
        </p:nvSpPr>
        <p:spPr>
          <a:xfrm>
            <a:off x="623635" y="1246909"/>
            <a:ext cx="10963473" cy="5108171"/>
          </a:xfrm>
        </p:spPr>
        <p:txBody>
          <a:bodyPr/>
          <a:lstStyle/>
          <a:p>
            <a:pPr>
              <a:buClr>
                <a:srgbClr val="66BA36"/>
              </a:buClr>
              <a:buFont typeface="Wingdings" panose="05000000000000000000" pitchFamily="2" charset="2"/>
              <a:buChar char="l"/>
            </a:pPr>
            <a:r>
              <a:rPr lang="zh-CN" altLang="en-US" sz="2000" dirty="0"/>
              <a:t>巡检机器人主要应用于各类巡检场景下</a:t>
            </a:r>
            <a:r>
              <a:rPr lang="en-US" altLang="zh-CN" sz="2000" dirty="0"/>
              <a:t>IDC</a:t>
            </a:r>
            <a:r>
              <a:rPr lang="zh-CN" altLang="en-US" sz="2000" dirty="0"/>
              <a:t>数据中心机房的日常运维工作。依靠搭载的激光雷达等精密高效传感器，可以实时定位和自主运动导航，自动行走到指定的位置，通过识别仪表读数和各种状态指示灯的颜色状态，自动判断当前设备机器的运转是否正常。并通过拓展配备的各种传感器，实时获得环境数据、噪音、灰尘等信息，及时预警，保障机房安全。</a:t>
            </a:r>
          </a:p>
        </p:txBody>
      </p:sp>
      <p:pic>
        <p:nvPicPr>
          <p:cNvPr id="3074" name="Picture 2" descr="1642063934_17.png">
            <a:extLst>
              <a:ext uri="{FF2B5EF4-FFF2-40B4-BE49-F238E27FC236}">
                <a16:creationId xmlns:a16="http://schemas.microsoft.com/office/drawing/2014/main" id="{97DFA26E-5E54-44DD-B24A-C1417C6C6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177" y="3172347"/>
            <a:ext cx="5096253" cy="3363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710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6DE11-1489-46E3-9FF6-909BD1C7F513}"/>
              </a:ext>
            </a:extLst>
          </p:cNvPr>
          <p:cNvSpPr>
            <a:spLocks noGrp="1"/>
          </p:cNvSpPr>
          <p:nvPr>
            <p:ph type="title"/>
          </p:nvPr>
        </p:nvSpPr>
        <p:spPr/>
        <p:txBody>
          <a:bodyPr/>
          <a:lstStyle/>
          <a:p>
            <a:r>
              <a:rPr lang="en-US" altLang="zh-CN" dirty="0"/>
              <a:t>AI</a:t>
            </a:r>
            <a:r>
              <a:rPr lang="zh-CN" altLang="en-US" dirty="0"/>
              <a:t>智能运维</a:t>
            </a:r>
          </a:p>
        </p:txBody>
      </p:sp>
      <p:sp>
        <p:nvSpPr>
          <p:cNvPr id="13" name="内容占位符 2">
            <a:extLst>
              <a:ext uri="{FF2B5EF4-FFF2-40B4-BE49-F238E27FC236}">
                <a16:creationId xmlns:a16="http://schemas.microsoft.com/office/drawing/2014/main" id="{9495548B-479B-4CD2-B734-43D198814A9E}"/>
              </a:ext>
            </a:extLst>
          </p:cNvPr>
          <p:cNvSpPr>
            <a:spLocks noGrp="1"/>
          </p:cNvSpPr>
          <p:nvPr>
            <p:ph sz="half" idx="1"/>
          </p:nvPr>
        </p:nvSpPr>
        <p:spPr>
          <a:xfrm>
            <a:off x="623635" y="1246909"/>
            <a:ext cx="10963473" cy="5108171"/>
          </a:xfrm>
        </p:spPr>
        <p:txBody>
          <a:bodyPr/>
          <a:lstStyle/>
          <a:p>
            <a:pPr>
              <a:buClr>
                <a:srgbClr val="66BA36"/>
              </a:buClr>
              <a:buFont typeface="Wingdings" panose="05000000000000000000" pitchFamily="2" charset="2"/>
              <a:buChar char="l"/>
            </a:pPr>
            <a:r>
              <a:rPr lang="zh-CN" altLang="en-US" sz="2000" dirty="0"/>
              <a:t>指标异常检测</a:t>
            </a:r>
            <a:r>
              <a:rPr lang="en-US" altLang="zh-CN" sz="2000" dirty="0"/>
              <a:t>   ——</a:t>
            </a:r>
            <a:r>
              <a:rPr lang="zh-CN" altLang="en-US" sz="2000" dirty="0"/>
              <a:t>时间序列特征提取和深度贝叶斯学习</a:t>
            </a:r>
            <a:endParaRPr lang="en-US" altLang="zh-CN" sz="2000" dirty="0"/>
          </a:p>
          <a:p>
            <a:pPr>
              <a:buClr>
                <a:srgbClr val="66BA36"/>
              </a:buClr>
              <a:buFont typeface="Wingdings" panose="05000000000000000000" pitchFamily="2" charset="2"/>
              <a:buChar char="l"/>
            </a:pPr>
            <a:r>
              <a:rPr lang="zh-CN" altLang="en-US" sz="2000" dirty="0"/>
              <a:t>时序数据预测   </a:t>
            </a:r>
            <a:r>
              <a:rPr lang="en-US" altLang="zh-CN" sz="2000" dirty="0"/>
              <a:t>——Transformer</a:t>
            </a:r>
            <a:r>
              <a:rPr lang="zh-CN" altLang="en-US" sz="2000" dirty="0"/>
              <a:t>时序预测分析资源使用情况</a:t>
            </a:r>
            <a:endParaRPr lang="en-US" altLang="zh-CN" sz="2000" dirty="0"/>
          </a:p>
          <a:p>
            <a:pPr>
              <a:buClr>
                <a:srgbClr val="66BA36"/>
              </a:buClr>
              <a:buFont typeface="Wingdings" panose="05000000000000000000" pitchFamily="2" charset="2"/>
              <a:buChar char="l"/>
            </a:pPr>
            <a:r>
              <a:rPr lang="zh-CN" altLang="en-US" sz="2000" dirty="0"/>
              <a:t>多维下钻  </a:t>
            </a:r>
            <a:r>
              <a:rPr lang="en-US" altLang="zh-CN" sz="2000" dirty="0"/>
              <a:t>—— </a:t>
            </a:r>
            <a:r>
              <a:rPr lang="zh-CN" altLang="en-US" sz="2000" dirty="0"/>
              <a:t>组合维度来了解和维护系统的可用性</a:t>
            </a:r>
            <a:endParaRPr lang="en-US" altLang="zh-CN" sz="2000" dirty="0"/>
          </a:p>
          <a:p>
            <a:pPr>
              <a:buClr>
                <a:srgbClr val="66BA36"/>
              </a:buClr>
              <a:buFont typeface="Wingdings" panose="05000000000000000000" pitchFamily="2" charset="2"/>
              <a:buChar char="l"/>
            </a:pPr>
            <a:r>
              <a:rPr lang="zh-CN" altLang="en-US" sz="2000" dirty="0"/>
              <a:t>指标关联推荐和日志聚类 </a:t>
            </a:r>
            <a:r>
              <a:rPr lang="en-US" altLang="zh-CN" sz="2000" dirty="0"/>
              <a:t>——</a:t>
            </a:r>
            <a:r>
              <a:rPr lang="zh-CN" altLang="en-US" sz="2000" dirty="0"/>
              <a:t>相似度模型查找信息</a:t>
            </a:r>
            <a:endParaRPr lang="en-US" altLang="zh-CN" sz="2000" dirty="0"/>
          </a:p>
          <a:p>
            <a:pPr>
              <a:buClr>
                <a:srgbClr val="66BA36"/>
              </a:buClr>
              <a:buFont typeface="Wingdings" panose="05000000000000000000" pitchFamily="2" charset="2"/>
              <a:buChar char="l"/>
            </a:pPr>
            <a:r>
              <a:rPr lang="zh-CN" altLang="en-US" sz="2000" dirty="0"/>
              <a:t>日志异常检测和告警收敛 </a:t>
            </a:r>
            <a:endParaRPr lang="en-US" altLang="zh-CN" sz="2000" dirty="0"/>
          </a:p>
          <a:p>
            <a:pPr>
              <a:buClr>
                <a:srgbClr val="66BA36"/>
              </a:buClr>
              <a:buFont typeface="Wingdings" panose="05000000000000000000" pitchFamily="2" charset="2"/>
              <a:buChar char="l"/>
            </a:pPr>
            <a:r>
              <a:rPr lang="zh-CN" altLang="en-US" sz="2000" dirty="0"/>
              <a:t>大模型应用 </a:t>
            </a:r>
            <a:r>
              <a:rPr lang="en-US" altLang="zh-CN" sz="2000" dirty="0"/>
              <a:t>—— </a:t>
            </a:r>
            <a:r>
              <a:rPr lang="zh-CN" altLang="en-US" sz="2000" dirty="0"/>
              <a:t>提升人与运维交互效率，场景就包括</a:t>
            </a:r>
            <a:endParaRPr lang="en-US" altLang="zh-CN" sz="2000" dirty="0"/>
          </a:p>
          <a:p>
            <a:pPr marL="0" indent="0">
              <a:buClr>
                <a:srgbClr val="66BA36"/>
              </a:buClr>
              <a:buNone/>
            </a:pPr>
            <a:r>
              <a:rPr lang="zh-CN" altLang="en-US" sz="2000" dirty="0"/>
              <a:t>智能问答、故障解决建议、数据统计分析等。</a:t>
            </a:r>
            <a:endParaRPr lang="en-US" altLang="zh-CN" sz="2000" dirty="0"/>
          </a:p>
          <a:p>
            <a:pPr marL="0" indent="0">
              <a:buClr>
                <a:srgbClr val="66BA36"/>
              </a:buClr>
              <a:buNone/>
            </a:pPr>
            <a:endParaRPr lang="en-US" altLang="zh-CN" sz="2000" dirty="0"/>
          </a:p>
        </p:txBody>
      </p:sp>
      <p:pic>
        <p:nvPicPr>
          <p:cNvPr id="9218" name="Picture 2" descr="--e1223c4ce42a7d4afe5a8bf79a542cf2.png">
            <a:extLst>
              <a:ext uri="{FF2B5EF4-FFF2-40B4-BE49-F238E27FC236}">
                <a16:creationId xmlns:a16="http://schemas.microsoft.com/office/drawing/2014/main" id="{5DBCB612-D9ED-4949-82E3-447C7CA3D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3476" y="476672"/>
            <a:ext cx="3971530" cy="5839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57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623635" y="522789"/>
            <a:ext cx="10963473" cy="589190"/>
          </a:xfrm>
        </p:spPr>
        <p:txBody>
          <a:bodyPr/>
          <a:lstStyle/>
          <a:p>
            <a:r>
              <a:rPr>
                <a:solidFill>
                  <a:srgbClr val="C00000"/>
                </a:solidFill>
                <a:sym typeface="+mn-ea"/>
              </a:rPr>
              <a:t>机房基础设施系统建设</a:t>
            </a:r>
            <a:endParaRPr lang="zh-CN" altLang="en-US" dirty="0">
              <a:solidFill>
                <a:srgbClr val="C00000"/>
              </a:solidFill>
              <a:sym typeface="+mn-ea"/>
            </a:endParaRPr>
          </a:p>
        </p:txBody>
      </p:sp>
      <p:sp>
        <p:nvSpPr>
          <p:cNvPr id="5" name="内容占位符 4"/>
          <p:cNvSpPr>
            <a:spLocks noGrp="1"/>
          </p:cNvSpPr>
          <p:nvPr>
            <p:ph sz="half" idx="1"/>
          </p:nvPr>
        </p:nvSpPr>
        <p:spPr>
          <a:xfrm>
            <a:off x="623635" y="1246909"/>
            <a:ext cx="10963473" cy="5108171"/>
          </a:xfrm>
        </p:spPr>
        <p:txBody>
          <a:bodyPr/>
          <a:lstStyle/>
          <a:p>
            <a:pPr marL="582295" lvl="1" indent="-342900">
              <a:buFont typeface="+mj-lt"/>
              <a:buAutoNum type="arabicPeriod"/>
            </a:pPr>
            <a:r>
              <a:rPr lang="zh-CN" altLang="en-US" dirty="0"/>
              <a:t>供电技术挑战严峻，配电结构创新，新能源和储能应用是必然趋势</a:t>
            </a:r>
          </a:p>
          <a:p>
            <a:pPr marL="582295" lvl="1" indent="-342900">
              <a:buFont typeface="+mj-lt"/>
              <a:buAutoNum type="arabicPeriod"/>
            </a:pPr>
            <a:r>
              <a:rPr lang="zh-CN" altLang="en-US" dirty="0"/>
              <a:t>散热技术以液冷散热技术为主，针对智算中心动态负载特性设计高效制冷解决方案</a:t>
            </a:r>
          </a:p>
          <a:p>
            <a:pPr marL="582295" lvl="1" indent="-342900">
              <a:buFont typeface="+mj-lt"/>
              <a:buAutoNum type="arabicPeriod"/>
            </a:pPr>
            <a:r>
              <a:rPr dirty="0"/>
              <a:t>运维管理采用智能运维技术，高效实时节约成本</a:t>
            </a:r>
          </a:p>
        </p:txBody>
      </p:sp>
      <p:pic>
        <p:nvPicPr>
          <p:cNvPr id="16" name="Picture 2" descr="思考表情包图片-思考表情包模板下载-包图网"/>
          <p:cNvPicPr>
            <a:picLocks noChangeAspect="1" noChangeArrowheads="1"/>
          </p:cNvPicPr>
          <p:nvPr/>
        </p:nvPicPr>
        <p:blipFill>
          <a:blip r:embed="rId2"/>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芯片单体功耗急速增加，单台服务器功耗提升</a:t>
            </a:r>
          </a:p>
        </p:txBody>
      </p:sp>
      <p:sp>
        <p:nvSpPr>
          <p:cNvPr id="3" name="内容占位符 2"/>
          <p:cNvSpPr>
            <a:spLocks noGrp="1"/>
          </p:cNvSpPr>
          <p:nvPr>
            <p:ph sz="half" idx="1"/>
          </p:nvPr>
        </p:nvSpPr>
        <p:spPr/>
        <p:txBody>
          <a:bodyPr/>
          <a:lstStyle/>
          <a:p>
            <a:r>
              <a:rPr lang="zh-CN" altLang="en-US"/>
              <a:t>芯片方面，英伟达的</a:t>
            </a:r>
            <a:r>
              <a:rPr lang="en-US" altLang="zh-CN"/>
              <a:t>H100</a:t>
            </a:r>
            <a:r>
              <a:rPr lang="zh-CN" altLang="en-US"/>
              <a:t>和</a:t>
            </a:r>
            <a:r>
              <a:rPr lang="en-US" altLang="zh-CN"/>
              <a:t>H200</a:t>
            </a:r>
            <a:r>
              <a:rPr lang="zh-CN" altLang="en-US"/>
              <a:t>单芯片功耗为</a:t>
            </a:r>
            <a:r>
              <a:rPr lang="en-US" altLang="zh-CN"/>
              <a:t>700W</a:t>
            </a:r>
            <a:r>
              <a:rPr lang="zh-CN" altLang="en-US"/>
              <a:t>，</a:t>
            </a:r>
            <a:r>
              <a:rPr lang="en-US" altLang="zh-CN"/>
              <a:t>GB200</a:t>
            </a:r>
            <a:r>
              <a:rPr lang="zh-CN" altLang="en-US"/>
              <a:t>达到</a:t>
            </a:r>
            <a:r>
              <a:rPr lang="en-US" altLang="zh-CN"/>
              <a:t>2700W</a:t>
            </a:r>
            <a:r>
              <a:rPr lang="zh-CN" altLang="en-US"/>
              <a:t>，单芯片功耗显著提升；</a:t>
            </a:r>
          </a:p>
          <a:p>
            <a:r>
              <a:rPr lang="zh-CN" altLang="en-US"/>
              <a:t>服务器配置方面，</a:t>
            </a:r>
            <a:r>
              <a:rPr lang="en-US" altLang="zh-CN"/>
              <a:t>NVL32 GPU</a:t>
            </a:r>
            <a:r>
              <a:rPr lang="zh-CN" altLang="en-US"/>
              <a:t>数量为</a:t>
            </a:r>
            <a:r>
              <a:rPr lang="en-US" altLang="zh-CN"/>
              <a:t>32</a:t>
            </a:r>
            <a:r>
              <a:rPr lang="zh-CN" altLang="en-US"/>
              <a:t>颗，</a:t>
            </a:r>
            <a:r>
              <a:rPr lang="en-US" altLang="zh-CN"/>
              <a:t>GB200 NVL72</a:t>
            </a:r>
            <a:r>
              <a:rPr lang="zh-CN" altLang="en-US"/>
              <a:t>架构则需要</a:t>
            </a:r>
            <a:r>
              <a:rPr lang="en-US" altLang="zh-CN"/>
              <a:t>72</a:t>
            </a:r>
            <a:r>
              <a:rPr lang="zh-CN" altLang="en-US"/>
              <a:t>颗，单机柜部署</a:t>
            </a:r>
            <a:r>
              <a:rPr lang="en-US" altLang="zh-CN"/>
              <a:t>4</a:t>
            </a:r>
            <a:r>
              <a:rPr lang="zh-CN" altLang="en-US"/>
              <a:t>台服务器至</a:t>
            </a:r>
            <a:r>
              <a:rPr lang="en-US" altLang="zh-CN"/>
              <a:t>9</a:t>
            </a:r>
            <a:r>
              <a:rPr lang="zh-CN" altLang="en-US"/>
              <a:t>台服务器，整体功率要求大幅提高。传统每台</a:t>
            </a:r>
            <a:r>
              <a:rPr lang="en-US" altLang="zh-CN"/>
              <a:t>8</a:t>
            </a:r>
            <a:r>
              <a:rPr lang="zh-CN" altLang="en-US"/>
              <a:t>卡</a:t>
            </a:r>
            <a:r>
              <a:rPr lang="en-US" altLang="zh-CN"/>
              <a:t>AI</a:t>
            </a:r>
            <a:r>
              <a:rPr lang="zh-CN" altLang="en-US"/>
              <a:t>服务器单机柜的功率将达到</a:t>
            </a:r>
            <a:r>
              <a:rPr lang="en-US" altLang="zh-CN"/>
              <a:t>40kW</a:t>
            </a:r>
            <a:r>
              <a:rPr lang="zh-CN" altLang="en-US"/>
              <a:t>以上，而</a:t>
            </a:r>
            <a:r>
              <a:rPr lang="en-US" altLang="zh-CN"/>
              <a:t>NVL72</a:t>
            </a:r>
            <a:r>
              <a:rPr lang="zh-CN" altLang="en-US"/>
              <a:t>单机柜功耗提升到</a:t>
            </a:r>
            <a:r>
              <a:rPr lang="en-US" altLang="zh-CN"/>
              <a:t>120kW</a:t>
            </a:r>
            <a:r>
              <a:rPr lang="zh-CN" altLang="en-US"/>
              <a:t>。</a:t>
            </a:r>
          </a:p>
          <a:p>
            <a:endParaRPr lang="zh-CN" altLang="en-US"/>
          </a:p>
        </p:txBody>
      </p:sp>
      <p:pic>
        <p:nvPicPr>
          <p:cNvPr id="5" name="图片 4"/>
          <p:cNvPicPr>
            <a:picLocks noChangeAspect="1"/>
          </p:cNvPicPr>
          <p:nvPr/>
        </p:nvPicPr>
        <p:blipFill>
          <a:blip r:embed="rId2"/>
          <a:stretch>
            <a:fillRect/>
          </a:stretch>
        </p:blipFill>
        <p:spPr>
          <a:xfrm>
            <a:off x="788670" y="3636645"/>
            <a:ext cx="4462145" cy="2950845"/>
          </a:xfrm>
          <a:prstGeom prst="rect">
            <a:avLst/>
          </a:prstGeom>
        </p:spPr>
      </p:pic>
      <p:pic>
        <p:nvPicPr>
          <p:cNvPr id="6" name="图片 5"/>
          <p:cNvPicPr>
            <a:picLocks noChangeAspect="1"/>
          </p:cNvPicPr>
          <p:nvPr/>
        </p:nvPicPr>
        <p:blipFill>
          <a:blip r:embed="rId3"/>
          <a:stretch>
            <a:fillRect/>
          </a:stretch>
        </p:blipFill>
        <p:spPr>
          <a:xfrm>
            <a:off x="6684645" y="3696335"/>
            <a:ext cx="4597400" cy="28206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引用与参考</a:t>
            </a:r>
            <a:endParaRPr lang="zh-CN" altLang="en-US" dirty="0"/>
          </a:p>
        </p:txBody>
      </p:sp>
      <p:sp>
        <p:nvSpPr>
          <p:cNvPr id="5" name="内容占位符 4"/>
          <p:cNvSpPr>
            <a:spLocks noGrp="1"/>
          </p:cNvSpPr>
          <p:nvPr>
            <p:ph sz="half" idx="1"/>
          </p:nvPr>
        </p:nvSpPr>
        <p:spPr/>
        <p:txBody>
          <a:bodyPr/>
          <a:lstStyle/>
          <a:p>
            <a:pPr>
              <a:buFont typeface="Wingdings" panose="05000000000000000000" pitchFamily="2" charset="2"/>
              <a:buChar char="l"/>
            </a:pPr>
            <a:r>
              <a:rPr lang="en-US" altLang="zh-CN" dirty="0">
                <a:hlinkClick r:id="rId2"/>
              </a:rPr>
              <a:t>https://www.vertiv.cn/4aa046/globalassets/documents/white-papers/evolution-of-intelligent-data-center-infrastructure.pdf</a:t>
            </a:r>
            <a:endParaRPr lang="en-US" altLang="zh-CN" dirty="0"/>
          </a:p>
          <a:p>
            <a:pPr>
              <a:buFont typeface="Wingdings" panose="05000000000000000000" pitchFamily="2" charset="2"/>
              <a:buChar char="l"/>
            </a:pPr>
            <a:r>
              <a:rPr lang="en-US" altLang="zh-CN" dirty="0">
                <a:hlinkClick r:id="rId3"/>
              </a:rPr>
              <a:t>https://www.cnblogs.com/zhtelecom/p/18763263</a:t>
            </a:r>
            <a:endParaRPr lang="en-US" altLang="zh-CN" dirty="0"/>
          </a:p>
          <a:p>
            <a:pPr>
              <a:buFont typeface="Wingdings" panose="05000000000000000000" pitchFamily="2" charset="2"/>
              <a:buChar char="l"/>
            </a:pPr>
            <a:r>
              <a:rPr lang="en-US" altLang="zh-CN" dirty="0">
                <a:hlinkClick r:id="rId4"/>
              </a:rPr>
              <a:t>https://mp.weixin.qq.com/s/ZVklrCPV7oNHvfcJpnPdJA</a:t>
            </a:r>
            <a:endParaRPr lang="en-US" altLang="zh-CN" dirty="0"/>
          </a:p>
          <a:p>
            <a:pPr>
              <a:buFont typeface="Wingdings" panose="05000000000000000000" pitchFamily="2" charset="2"/>
              <a:buChar char="l"/>
            </a:pPr>
            <a:r>
              <a:rPr lang="en-US" altLang="zh-CN" dirty="0">
                <a:hlinkClick r:id="rId5"/>
              </a:rPr>
              <a:t>https://www.datamesh.com.cn/introducing-the-new-idc-dlc-for-building-digital-twin-data-center/</a:t>
            </a:r>
            <a:endParaRPr lang="en-US" altLang="zh-CN" dirty="0"/>
          </a:p>
          <a:p>
            <a:pPr>
              <a:buFont typeface="Wingdings" panose="05000000000000000000" pitchFamily="2" charset="2"/>
              <a:buChar char="l"/>
            </a:pPr>
            <a:r>
              <a:rPr lang="en-US" altLang="zh-CN" dirty="0">
                <a:hlinkClick r:id="rId6"/>
              </a:rPr>
              <a:t>https://seemse.com/solutions/server-room-inspection</a:t>
            </a:r>
            <a:endParaRPr lang="en-US" altLang="zh-CN" dirty="0"/>
          </a:p>
          <a:p>
            <a:pPr>
              <a:buFont typeface="Wingdings" panose="05000000000000000000" pitchFamily="2" charset="2"/>
              <a:buChar char="l"/>
            </a:pPr>
            <a:r>
              <a:rPr lang="en-US" altLang="zh-CN" dirty="0">
                <a:hlinkClick r:id="rId7"/>
              </a:rPr>
              <a:t>https://cloud.tencent.com/developer/article/2436877</a:t>
            </a:r>
            <a:endParaRPr lang="en-US" altLang="zh-CN" dirty="0"/>
          </a:p>
          <a:p>
            <a:pPr>
              <a:buFont typeface="Wingdings" panose="05000000000000000000" pitchFamily="2" charset="2"/>
              <a:buChar char="l"/>
            </a:pPr>
            <a:r>
              <a:rPr lang="en-US" altLang="zh-CN" dirty="0">
                <a:hlinkClick r:id="rId8"/>
              </a:rPr>
              <a:t>https://blog.51cto.com/u_14121283/2395860</a:t>
            </a:r>
            <a:endParaRPr lang="en-US" altLang="zh-CN" dirty="0"/>
          </a:p>
          <a:p>
            <a:pPr>
              <a:buFont typeface="Wingdings" panose="05000000000000000000" pitchFamily="2" charset="2"/>
              <a:buChar char="l"/>
            </a:pPr>
            <a:r>
              <a:rPr lang="en-US" altLang="zh-CN" dirty="0">
                <a:hlinkClick r:id="rId3"/>
              </a:rPr>
              <a:t>https://www.cnblogs.com/zhtelecom/p/18763263</a:t>
            </a:r>
            <a:endParaRPr lang="en-US" altLang="zh-CN" dirty="0"/>
          </a:p>
          <a:p>
            <a:endParaRPr lang="en-US" altLang="zh-CN" dirty="0"/>
          </a:p>
          <a:p>
            <a:endParaRPr lang="en-US" altLang="zh-CN" dirty="0"/>
          </a:p>
          <a:p>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单位机柜密度提升</a:t>
            </a:r>
            <a:endParaRPr lang="zh-CN" altLang="en-US"/>
          </a:p>
        </p:txBody>
      </p:sp>
      <p:sp>
        <p:nvSpPr>
          <p:cNvPr id="3" name="内容占位符 2"/>
          <p:cNvSpPr>
            <a:spLocks noGrp="1"/>
          </p:cNvSpPr>
          <p:nvPr>
            <p:ph sz="half" idx="1"/>
          </p:nvPr>
        </p:nvSpPr>
        <p:spPr/>
        <p:txBody>
          <a:bodyPr/>
          <a:lstStyle/>
          <a:p>
            <a:r>
              <a:rPr>
                <a:sym typeface="+mn-ea"/>
              </a:rPr>
              <a:t>据</a:t>
            </a:r>
            <a:r>
              <a:rPr lang="en-US" altLang="zh-CN">
                <a:sym typeface="+mn-ea"/>
              </a:rPr>
              <a:t>Vertiv</a:t>
            </a:r>
            <a:r>
              <a:rPr>
                <a:sym typeface="+mn-ea"/>
              </a:rPr>
              <a:t>预测，</a:t>
            </a:r>
            <a:r>
              <a:rPr lang="en-US" altLang="zh-CN">
                <a:sym typeface="+mn-ea"/>
              </a:rPr>
              <a:t>2024</a:t>
            </a:r>
            <a:r>
              <a:rPr>
                <a:sym typeface="+mn-ea"/>
              </a:rPr>
              <a:t>至</a:t>
            </a:r>
            <a:r>
              <a:rPr lang="en-US" altLang="zh-CN">
                <a:sym typeface="+mn-ea"/>
              </a:rPr>
              <a:t>2029</a:t>
            </a:r>
            <a:r>
              <a:rPr>
                <a:sym typeface="+mn-ea"/>
              </a:rPr>
              <a:t>年，每机架的</a:t>
            </a:r>
            <a:r>
              <a:rPr lang="en-US" altLang="zh-CN">
                <a:sym typeface="+mn-ea"/>
              </a:rPr>
              <a:t> GPU </a:t>
            </a:r>
            <a:r>
              <a:rPr>
                <a:sym typeface="+mn-ea"/>
              </a:rPr>
              <a:t>数量将从</a:t>
            </a:r>
            <a:r>
              <a:rPr lang="en-US" altLang="zh-CN">
                <a:sym typeface="+mn-ea"/>
              </a:rPr>
              <a:t>36</a:t>
            </a:r>
            <a:r>
              <a:rPr>
                <a:sym typeface="+mn-ea"/>
              </a:rPr>
              <a:t>个显著增长到</a:t>
            </a:r>
            <a:r>
              <a:rPr lang="en-US" altLang="zh-CN">
                <a:sym typeface="+mn-ea"/>
              </a:rPr>
              <a:t>576</a:t>
            </a:r>
            <a:r>
              <a:rPr>
                <a:sym typeface="+mn-ea"/>
              </a:rPr>
              <a:t>个。机柜的物理空间相对有限，未来机柜的功率密度将快速提升，</a:t>
            </a:r>
            <a:r>
              <a:rPr lang="en-US" altLang="zh-CN">
                <a:sym typeface="+mn-ea"/>
              </a:rPr>
              <a:t>Rubin Ultra</a:t>
            </a:r>
            <a:r>
              <a:rPr>
                <a:sym typeface="+mn-ea"/>
              </a:rPr>
              <a:t>时期，</a:t>
            </a:r>
            <a:r>
              <a:rPr lang="en-US" altLang="zh-CN">
                <a:sym typeface="+mn-ea"/>
              </a:rPr>
              <a:t>AI GPU</a:t>
            </a:r>
            <a:r>
              <a:rPr>
                <a:sym typeface="+mn-ea"/>
              </a:rPr>
              <a:t>峰值机架密度功耗最高或超过</a:t>
            </a:r>
            <a:r>
              <a:rPr lang="en-US" altLang="zh-CN">
                <a:sym typeface="+mn-ea"/>
              </a:rPr>
              <a:t>1000kW</a:t>
            </a:r>
            <a:r>
              <a:rPr>
                <a:sym typeface="+mn-ea"/>
              </a:rPr>
              <a:t>，进入</a:t>
            </a:r>
            <a:r>
              <a:rPr lang="en-US" altLang="zh-CN">
                <a:sym typeface="+mn-ea"/>
              </a:rPr>
              <a:t>MW</a:t>
            </a:r>
            <a:r>
              <a:rPr>
                <a:sym typeface="+mn-ea"/>
              </a:rPr>
              <a:t>时代。</a:t>
            </a:r>
            <a:endParaRPr lang="zh-CN" altLang="en-US"/>
          </a:p>
          <a:p>
            <a:endParaRPr lang="zh-CN" altLang="en-US"/>
          </a:p>
        </p:txBody>
      </p:sp>
      <p:pic>
        <p:nvPicPr>
          <p:cNvPr id="4" name="图片 3"/>
          <p:cNvPicPr>
            <a:picLocks noChangeAspect="1"/>
          </p:cNvPicPr>
          <p:nvPr/>
        </p:nvPicPr>
        <p:blipFill>
          <a:blip r:embed="rId2"/>
          <a:stretch>
            <a:fillRect/>
          </a:stretch>
        </p:blipFill>
        <p:spPr>
          <a:xfrm>
            <a:off x="3440430" y="3044190"/>
            <a:ext cx="5490210" cy="28359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t>电力能源接入挑战</a:t>
            </a:r>
            <a:endParaRPr lang="en-US" altLang="zh-CN" dirty="0"/>
          </a:p>
        </p:txBody>
      </p:sp>
      <p:sp>
        <p:nvSpPr>
          <p:cNvPr id="5" name="内容占位符 4"/>
          <p:cNvSpPr>
            <a:spLocks noGrp="1"/>
          </p:cNvSpPr>
          <p:nvPr>
            <p:ph sz="half" idx="1"/>
          </p:nvPr>
        </p:nvSpPr>
        <p:spPr/>
        <p:txBody>
          <a:bodyPr/>
          <a:lstStyle/>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3"/>
            <a:r>
              <a:rPr lang="en-US" altLang="zh-CN"/>
              <a:t>2</a:t>
            </a:r>
            <a:r>
              <a:t>万台</a:t>
            </a:r>
            <a:r>
              <a:rPr lang="en-US" altLang="zh-CN"/>
              <a:t> ==  1024 </a:t>
            </a:r>
            <a:r>
              <a:t>台</a:t>
            </a:r>
            <a:r>
              <a:rPr lang="en-US" altLang="zh-CN"/>
              <a:t> </a:t>
            </a:r>
            <a:r>
              <a:t>？那么</a:t>
            </a:r>
            <a:r>
              <a:rPr lang="en-US" altLang="zh-CN"/>
              <a:t>10</a:t>
            </a:r>
            <a:r>
              <a:t>万卡集群？需要</a:t>
            </a:r>
            <a:r>
              <a:rPr lang="en-US" altLang="zh-CN"/>
              <a:t>10</a:t>
            </a:r>
            <a:r>
              <a:t>倍电力</a:t>
            </a:r>
          </a:p>
          <a:p>
            <a:pPr lvl="3"/>
            <a:r>
              <a:rPr lang="zh-CN" altLang="en-US"/>
              <a:t>智算中心园区的算力容量上限是发电厂和电网容量的上限。</a:t>
            </a:r>
          </a:p>
        </p:txBody>
      </p:sp>
      <p:pic>
        <p:nvPicPr>
          <p:cNvPr id="16" name="Picture 2" descr="思考表情包图片-思考表情包模板下载-包图网"/>
          <p:cNvPicPr>
            <a:picLocks noChangeAspect="1" noChangeArrowheads="1"/>
          </p:cNvPicPr>
          <p:nvPr/>
        </p:nvPicPr>
        <p:blipFill>
          <a:blip r:embed="rId2"/>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p:nvPr/>
        </p:nvGraphicFramePr>
        <p:xfrm>
          <a:off x="751205" y="1299845"/>
          <a:ext cx="8536940" cy="5029200"/>
        </p:xfrm>
        <a:graphic>
          <a:graphicData uri="http://schemas.openxmlformats.org/drawingml/2006/table">
            <a:tbl>
              <a:tblPr firstRow="1">
                <a:tableStyleId>{1AB007FB-20FA-462C-9F89-5E3C4321FA56}</a:tableStyleId>
              </a:tblPr>
              <a:tblGrid>
                <a:gridCol w="21342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gridCol w="2134235">
                  <a:extLst>
                    <a:ext uri="{9D8B030D-6E8A-4147-A177-3AD203B41FA5}">
                      <a16:colId xmlns:a16="http://schemas.microsoft.com/office/drawing/2014/main" val="20002"/>
                    </a:ext>
                  </a:extLst>
                </a:gridCol>
                <a:gridCol w="2134235">
                  <a:extLst>
                    <a:ext uri="{9D8B030D-6E8A-4147-A177-3AD203B41FA5}">
                      <a16:colId xmlns:a16="http://schemas.microsoft.com/office/drawing/2014/main" val="20003"/>
                    </a:ext>
                  </a:extLst>
                </a:gridCol>
              </a:tblGrid>
              <a:tr h="381000">
                <a:tc>
                  <a:txBody>
                    <a:bodyPr/>
                    <a:lstStyle/>
                    <a:p>
                      <a:pPr>
                        <a:buNone/>
                      </a:pPr>
                      <a:endParaRPr lang="zh-CN" altLang="en-US"/>
                    </a:p>
                  </a:txBody>
                  <a:tcPr/>
                </a:tc>
                <a:tc>
                  <a:txBody>
                    <a:bodyPr/>
                    <a:lstStyle/>
                    <a:p>
                      <a:pPr>
                        <a:buNone/>
                      </a:pPr>
                      <a:r>
                        <a:rPr lang="zh-CN" altLang="en-US"/>
                        <a:t>通算中心时代</a:t>
                      </a:r>
                    </a:p>
                  </a:txBody>
                  <a:tcPr/>
                </a:tc>
                <a:tc>
                  <a:txBody>
                    <a:bodyPr/>
                    <a:lstStyle/>
                    <a:p>
                      <a:pPr>
                        <a:buNone/>
                      </a:pPr>
                      <a:r>
                        <a:rPr lang="zh-CN" altLang="en-US"/>
                        <a:t>智算中心时代</a:t>
                      </a:r>
                    </a:p>
                  </a:txBody>
                  <a:tcPr/>
                </a:tc>
                <a:tc>
                  <a:txBody>
                    <a:bodyPr/>
                    <a:lstStyle/>
                    <a:p>
                      <a:pPr>
                        <a:buNone/>
                      </a:pPr>
                      <a:r>
                        <a:rPr lang="zh-CN" altLang="en-US" sz="2400"/>
                        <a:t>智算中心时代</a:t>
                      </a:r>
                    </a:p>
                  </a:txBody>
                  <a:tcPr/>
                </a:tc>
                <a:extLst>
                  <a:ext uri="{0D108BD9-81ED-4DB2-BD59-A6C34878D82A}">
                    <a16:rowId xmlns:a16="http://schemas.microsoft.com/office/drawing/2014/main" val="10000"/>
                  </a:ext>
                </a:extLst>
              </a:tr>
              <a:tr h="381000">
                <a:tc>
                  <a:txBody>
                    <a:bodyPr/>
                    <a:lstStyle/>
                    <a:p>
                      <a:pPr>
                        <a:buNone/>
                      </a:pPr>
                      <a:r>
                        <a:rPr lang="zh-CN" altLang="en-US"/>
                        <a:t>部署集群</a:t>
                      </a:r>
                    </a:p>
                  </a:txBody>
                  <a:tcPr/>
                </a:tc>
                <a:tc>
                  <a:txBody>
                    <a:bodyPr/>
                    <a:lstStyle/>
                    <a:p>
                      <a:pPr>
                        <a:buNone/>
                      </a:pPr>
                      <a:r>
                        <a:rPr lang="en-US" altLang="zh-CN"/>
                        <a:t>2</a:t>
                      </a:r>
                      <a:r>
                        <a:rPr lang="zh-CN" altLang="en-US"/>
                        <a:t>万台服务器</a:t>
                      </a:r>
                      <a:r>
                        <a:rPr lang="en-US" altLang="zh-CN"/>
                        <a:t> </a:t>
                      </a:r>
                    </a:p>
                    <a:p>
                      <a:pPr>
                        <a:buNone/>
                      </a:pPr>
                      <a:r>
                        <a:rPr lang="zh-CN" altLang="en-US"/>
                        <a:t>电力容量约</a:t>
                      </a:r>
                      <a:r>
                        <a:rPr lang="en-US" altLang="zh-CN"/>
                        <a:t>20MW</a:t>
                      </a:r>
                    </a:p>
                  </a:txBody>
                  <a:tcPr/>
                </a:tc>
                <a:tc>
                  <a:txBody>
                    <a:bodyPr/>
                    <a:lstStyle/>
                    <a:p>
                      <a:pPr>
                        <a:buNone/>
                      </a:pPr>
                      <a:r>
                        <a:rPr lang="zh-CN" altLang="en-US" sz="2400" dirty="0"/>
                        <a:t>万卡集群：</a:t>
                      </a:r>
                      <a:r>
                        <a:rPr lang="en-US" altLang="zh-CN" sz="2400" dirty="0"/>
                        <a:t>1024</a:t>
                      </a:r>
                      <a:r>
                        <a:rPr lang="zh-CN" altLang="en-US" sz="2400" dirty="0"/>
                        <a:t>台</a:t>
                      </a:r>
                      <a:r>
                        <a:rPr lang="en-US" altLang="zh-CN" sz="2400" dirty="0"/>
                        <a:t>H100</a:t>
                      </a:r>
                      <a:r>
                        <a:rPr lang="zh-CN" altLang="en-US" sz="2400" dirty="0"/>
                        <a:t>的</a:t>
                      </a:r>
                      <a:r>
                        <a:rPr lang="en-US" altLang="zh-CN" sz="2400" dirty="0"/>
                        <a:t>8</a:t>
                      </a:r>
                      <a:r>
                        <a:rPr lang="zh-CN" altLang="en-US" sz="2400" dirty="0"/>
                        <a:t>卡服务器</a:t>
                      </a:r>
                    </a:p>
                    <a:p>
                      <a:pPr>
                        <a:buNone/>
                      </a:pPr>
                      <a:r>
                        <a:rPr lang="zh-CN" altLang="en-US" sz="2400"/>
                        <a:t>电力容量约</a:t>
                      </a:r>
                      <a:r>
                        <a:rPr lang="en-US" altLang="zh-CN" sz="2400"/>
                        <a:t>20MW</a:t>
                      </a:r>
                      <a:endParaRPr lang="en-US" altLang="zh-CN" sz="2400" dirty="0"/>
                    </a:p>
                  </a:txBody>
                  <a:tcPr/>
                </a:tc>
                <a:tc>
                  <a:txBody>
                    <a:bodyPr/>
                    <a:lstStyle/>
                    <a:p>
                      <a:pPr>
                        <a:buNone/>
                      </a:pPr>
                      <a:r>
                        <a:rPr lang="en-US" altLang="zh-CN" sz="2400" dirty="0"/>
                        <a:t>10</a:t>
                      </a:r>
                      <a:r>
                        <a:rPr lang="zh-CN" altLang="en-US" sz="2400" dirty="0"/>
                        <a:t>万卡集群</a:t>
                      </a:r>
                    </a:p>
                  </a:txBody>
                  <a:tcPr/>
                </a:tc>
                <a:extLst>
                  <a:ext uri="{0D108BD9-81ED-4DB2-BD59-A6C34878D82A}">
                    <a16:rowId xmlns:a16="http://schemas.microsoft.com/office/drawing/2014/main" val="10001"/>
                  </a:ext>
                </a:extLst>
              </a:tr>
              <a:tr h="381000">
                <a:tc>
                  <a:txBody>
                    <a:bodyPr/>
                    <a:lstStyle/>
                    <a:p>
                      <a:pPr>
                        <a:buNone/>
                      </a:pPr>
                      <a:r>
                        <a:rPr lang="zh-CN" altLang="en-US"/>
                        <a:t>接入电网的</a:t>
                      </a:r>
                    </a:p>
                    <a:p>
                      <a:pPr>
                        <a:buNone/>
                      </a:pPr>
                      <a:r>
                        <a:rPr lang="zh-CN" altLang="en-US"/>
                        <a:t>解决方案</a:t>
                      </a:r>
                    </a:p>
                  </a:txBody>
                  <a:tcPr/>
                </a:tc>
                <a:tc>
                  <a:txBody>
                    <a:bodyPr/>
                    <a:lstStyle/>
                    <a:p>
                      <a:pPr>
                        <a:buNone/>
                      </a:pPr>
                      <a:r>
                        <a:rPr lang="zh-CN" altLang="en-US"/>
                        <a:t>四路</a:t>
                      </a:r>
                      <a:r>
                        <a:rPr lang="en-US" altLang="zh-CN"/>
                        <a:t>10kV</a:t>
                      </a:r>
                      <a:r>
                        <a:rPr lang="zh-CN" altLang="en-US"/>
                        <a:t>电源的电网</a:t>
                      </a:r>
                    </a:p>
                  </a:txBody>
                  <a:tcPr/>
                </a:tc>
                <a:tc>
                  <a:txBody>
                    <a:bodyPr/>
                    <a:lstStyle/>
                    <a:p>
                      <a:pPr>
                        <a:buNone/>
                      </a:pPr>
                      <a:r>
                        <a:rPr lang="zh-CN" altLang="en-US" sz="2400"/>
                        <a:t>四路</a:t>
                      </a:r>
                      <a:r>
                        <a:rPr lang="en-US" altLang="zh-CN" sz="2400"/>
                        <a:t>10kV</a:t>
                      </a:r>
                      <a:r>
                        <a:rPr lang="zh-CN" altLang="en-US" sz="2400"/>
                        <a:t>电源的电网</a:t>
                      </a:r>
                    </a:p>
                  </a:txBody>
                  <a:tcPr/>
                </a:tc>
                <a:tc>
                  <a:txBody>
                    <a:bodyPr/>
                    <a:lstStyle/>
                    <a:p>
                      <a:pPr>
                        <a:buNone/>
                      </a:pPr>
                      <a:r>
                        <a:rPr lang="zh-CN" altLang="en-US" sz="2400" dirty="0"/>
                        <a:t>要自建</a:t>
                      </a:r>
                      <a:r>
                        <a:rPr lang="en-US" altLang="zh-CN" sz="2400" dirty="0"/>
                        <a:t>110kV</a:t>
                      </a:r>
                      <a:r>
                        <a:rPr lang="zh-CN" altLang="en-US" sz="2400" dirty="0"/>
                        <a:t>或接入更高电压等级</a:t>
                      </a:r>
                      <a:r>
                        <a:rPr lang="zh-CN" altLang="en-US" sz="2400">
                          <a:sym typeface="+mn-ea"/>
                        </a:rPr>
                        <a:t>电源的电网</a:t>
                      </a:r>
                      <a:endParaRPr lang="zh-CN" altLang="en-US" sz="2400" dirty="0"/>
                    </a:p>
                  </a:txBody>
                  <a:tcPr/>
                </a:tc>
                <a:extLst>
                  <a:ext uri="{0D108BD9-81ED-4DB2-BD59-A6C34878D82A}">
                    <a16:rowId xmlns:a16="http://schemas.microsoft.com/office/drawing/2014/main" val="10002"/>
                  </a:ext>
                </a:extLst>
              </a:tr>
            </a:tbl>
          </a:graphicData>
        </a:graphic>
      </p:graphicFrame>
      <p:sp>
        <p:nvSpPr>
          <p:cNvPr id="4" name="右箭头 3"/>
          <p:cNvSpPr/>
          <p:nvPr/>
        </p:nvSpPr>
        <p:spPr>
          <a:xfrm>
            <a:off x="969645" y="5634990"/>
            <a:ext cx="716915" cy="344170"/>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a:t>配电与</a:t>
            </a:r>
            <a:r>
              <a:rPr lang="en-US" altLang="zh-CN"/>
              <a:t>IT</a:t>
            </a:r>
            <a:r>
              <a:rPr lang="zh-CN" altLang="en-US"/>
              <a:t>机房的面积比挑战</a:t>
            </a:r>
          </a:p>
        </p:txBody>
      </p:sp>
      <p:pic>
        <p:nvPicPr>
          <p:cNvPr id="16" name="Picture 2" descr="思考表情包图片-思考表情包模板下载-包图网"/>
          <p:cNvPicPr>
            <a:picLocks noChangeAspect="1" noChangeArrowheads="1"/>
          </p:cNvPicPr>
          <p:nvPr/>
        </p:nvPicPr>
        <p:blipFill>
          <a:blip r:embed="rId2"/>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p:nvPr/>
        </p:nvGraphicFramePr>
        <p:xfrm>
          <a:off x="1657985" y="1560830"/>
          <a:ext cx="8536940" cy="4389120"/>
        </p:xfrm>
        <a:graphic>
          <a:graphicData uri="http://schemas.openxmlformats.org/drawingml/2006/table">
            <a:tbl>
              <a:tblPr firstRow="1">
                <a:tableStyleId>{12DECF79-B5AA-4013-9C0D-A6C2F62B483F}</a:tableStyleId>
              </a:tblPr>
              <a:tblGrid>
                <a:gridCol w="21342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gridCol w="2134235">
                  <a:extLst>
                    <a:ext uri="{9D8B030D-6E8A-4147-A177-3AD203B41FA5}">
                      <a16:colId xmlns:a16="http://schemas.microsoft.com/office/drawing/2014/main" val="20002"/>
                    </a:ext>
                  </a:extLst>
                </a:gridCol>
              </a:tblGrid>
              <a:tr h="381000">
                <a:tc>
                  <a:txBody>
                    <a:bodyPr/>
                    <a:lstStyle/>
                    <a:p>
                      <a:pPr>
                        <a:buNone/>
                      </a:pPr>
                      <a:r>
                        <a:rPr lang="zh-CN" altLang="en-US"/>
                        <a:t>单机柜功耗</a:t>
                      </a:r>
                    </a:p>
                    <a:p>
                      <a:pPr>
                        <a:buNone/>
                      </a:pPr>
                      <a:r>
                        <a:rPr lang="en-US" altLang="zh-CN"/>
                        <a:t>(</a:t>
                      </a:r>
                      <a:r>
                        <a:rPr lang="zh-CN" altLang="en-US"/>
                        <a:t>单机柜密度</a:t>
                      </a:r>
                      <a:r>
                        <a:rPr lang="en-US" altLang="zh-CN"/>
                        <a:t>)</a:t>
                      </a:r>
                    </a:p>
                  </a:txBody>
                  <a:tcPr/>
                </a:tc>
                <a:tc>
                  <a:txBody>
                    <a:bodyPr/>
                    <a:lstStyle/>
                    <a:p>
                      <a:pPr>
                        <a:buNone/>
                      </a:pPr>
                      <a:r>
                        <a:rPr lang="zh-CN" altLang="en-US"/>
                        <a:t>供配电系统占地面积</a:t>
                      </a:r>
                    </a:p>
                  </a:txBody>
                  <a:tcPr/>
                </a:tc>
                <a:tc rowSpan="4">
                  <a:txBody>
                    <a:bodyPr/>
                    <a:lstStyle/>
                    <a:p>
                      <a:pPr marL="239395" lvl="1" indent="0">
                        <a:buFont typeface="+mj-lt"/>
                        <a:buNone/>
                      </a:pPr>
                      <a:r>
                        <a:rPr lang="zh-CN" altLang="en-US" sz="2400" b="0" dirty="0">
                          <a:sym typeface="+mn-ea"/>
                        </a:rPr>
                        <a:t>随着智算中心的单机柜功率密度的快速提升，变配电室面积必然随之大幅度增加，智算中心的建设方案需要考虑供电系统更多的占地面积。</a:t>
                      </a:r>
                      <a:endParaRPr lang="zh-CN" altLang="en-US" sz="2400" b="0" dirty="0"/>
                    </a:p>
                  </a:txBody>
                  <a:tcPr/>
                </a:tc>
                <a:extLst>
                  <a:ext uri="{0D108BD9-81ED-4DB2-BD59-A6C34878D82A}">
                    <a16:rowId xmlns:a16="http://schemas.microsoft.com/office/drawing/2014/main" val="10000"/>
                  </a:ext>
                </a:extLst>
              </a:tr>
              <a:tr h="381000">
                <a:tc>
                  <a:txBody>
                    <a:bodyPr/>
                    <a:lstStyle/>
                    <a:p>
                      <a:pPr>
                        <a:buNone/>
                      </a:pPr>
                      <a:r>
                        <a:rPr lang="en-US" altLang="zh-CN"/>
                        <a:t>2.5kW-5kW</a:t>
                      </a:r>
                    </a:p>
                  </a:txBody>
                  <a:tcPr/>
                </a:tc>
                <a:tc>
                  <a:txBody>
                    <a:bodyPr/>
                    <a:lstStyle/>
                    <a:p>
                      <a:pPr>
                        <a:buNone/>
                      </a:pPr>
                      <a:r>
                        <a:rPr lang="zh-CN" altLang="en-US" sz="2400" dirty="0"/>
                        <a:t>通常为</a:t>
                      </a:r>
                      <a:r>
                        <a:rPr lang="en-US" altLang="zh-CN" sz="2400" dirty="0"/>
                        <a:t>IT</a:t>
                      </a:r>
                      <a:r>
                        <a:rPr lang="zh-CN" altLang="en-US" sz="2400" dirty="0"/>
                        <a:t>设备占地面积的</a:t>
                      </a:r>
                      <a:r>
                        <a:rPr lang="en-US" altLang="zh-CN" sz="2400" dirty="0"/>
                        <a:t>1/4</a:t>
                      </a:r>
                      <a:r>
                        <a:rPr lang="zh-CN" altLang="en-US" sz="2400" dirty="0"/>
                        <a:t>左右</a:t>
                      </a:r>
                    </a:p>
                  </a:txBody>
                  <a:tcPr/>
                </a:tc>
                <a:tc vMerge="1">
                  <a:txBody>
                    <a:bodyPr/>
                    <a:lstStyle/>
                    <a:p>
                      <a:endParaRPr lang="zh-CN"/>
                    </a:p>
                  </a:txBody>
                  <a:tcPr/>
                </a:tc>
                <a:extLst>
                  <a:ext uri="{0D108BD9-81ED-4DB2-BD59-A6C34878D82A}">
                    <a16:rowId xmlns:a16="http://schemas.microsoft.com/office/drawing/2014/main" val="10001"/>
                  </a:ext>
                </a:extLst>
              </a:tr>
              <a:tr h="1188720">
                <a:tc>
                  <a:txBody>
                    <a:bodyPr/>
                    <a:lstStyle/>
                    <a:p>
                      <a:pPr>
                        <a:buNone/>
                      </a:pPr>
                      <a:r>
                        <a:rPr lang="en-US"/>
                        <a:t>8kW</a:t>
                      </a:r>
                    </a:p>
                  </a:txBody>
                  <a:tcPr/>
                </a:tc>
                <a:tc>
                  <a:txBody>
                    <a:bodyPr/>
                    <a:lstStyle/>
                    <a:p>
                      <a:pPr>
                        <a:buNone/>
                      </a:pPr>
                      <a:r>
                        <a:rPr lang="zh-CN" altLang="en-US" sz="2400" dirty="0"/>
                        <a:t>通常为</a:t>
                      </a:r>
                      <a:r>
                        <a:rPr lang="en-US" altLang="zh-CN" sz="2400" dirty="0"/>
                        <a:t>IT</a:t>
                      </a:r>
                      <a:r>
                        <a:rPr lang="zh-CN" altLang="en-US" sz="2400" dirty="0"/>
                        <a:t>设备占地面积的</a:t>
                      </a:r>
                      <a:r>
                        <a:rPr lang="en-US" altLang="zh-CN" sz="2400" dirty="0"/>
                        <a:t>1/2</a:t>
                      </a:r>
                      <a:r>
                        <a:rPr lang="zh-CN" altLang="en-US" sz="2400" dirty="0"/>
                        <a:t>左右</a:t>
                      </a:r>
                    </a:p>
                  </a:txBody>
                  <a:tcPr/>
                </a:tc>
                <a:tc vMerge="1">
                  <a:txBody>
                    <a:bodyPr/>
                    <a:lstStyle/>
                    <a:p>
                      <a:endParaRPr lang="zh-CN"/>
                    </a:p>
                  </a:txBody>
                  <a:tcPr/>
                </a:tc>
                <a:extLst>
                  <a:ext uri="{0D108BD9-81ED-4DB2-BD59-A6C34878D82A}">
                    <a16:rowId xmlns:a16="http://schemas.microsoft.com/office/drawing/2014/main" val="10002"/>
                  </a:ext>
                </a:extLst>
              </a:tr>
              <a:tr h="1188720">
                <a:tc>
                  <a:txBody>
                    <a:bodyPr/>
                    <a:lstStyle/>
                    <a:p>
                      <a:pPr>
                        <a:buNone/>
                      </a:pPr>
                      <a:r>
                        <a:rPr lang="en-US" altLang="en-US"/>
                        <a:t>16kW</a:t>
                      </a:r>
                    </a:p>
                  </a:txBody>
                  <a:tcPr/>
                </a:tc>
                <a:tc>
                  <a:txBody>
                    <a:bodyPr/>
                    <a:lstStyle/>
                    <a:p>
                      <a:pPr>
                        <a:buNone/>
                      </a:pPr>
                      <a:r>
                        <a:rPr lang="en-US" altLang="zh-CN" sz="2400" dirty="0">
                          <a:sym typeface="+mn-ea"/>
                        </a:rPr>
                        <a:t>IT</a:t>
                      </a:r>
                      <a:r>
                        <a:rPr lang="zh-CN" altLang="en-US" sz="2400" dirty="0">
                          <a:sym typeface="+mn-ea"/>
                        </a:rPr>
                        <a:t>设备占地面积几乎相同</a:t>
                      </a:r>
                      <a:endParaRPr lang="zh-CN" altLang="en-US" sz="2400" dirty="0"/>
                    </a:p>
                  </a:txBody>
                  <a:tcPr/>
                </a:tc>
                <a:tc vMerge="1">
                  <a:txBody>
                    <a:bodyPr/>
                    <a:lstStyle/>
                    <a:p>
                      <a:endParaRPr lang="zh-CN"/>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AIDC</a:t>
            </a:r>
            <a:r>
              <a:rPr lang="zh-CN" altLang="en-US"/>
              <a:t>供电背景</a:t>
            </a:r>
            <a:r>
              <a:rPr lang="en-US" altLang="zh-CN"/>
              <a:t>-</a:t>
            </a:r>
            <a:r>
              <a:t>各种</a:t>
            </a:r>
            <a:r>
              <a:rPr lang="zh-CN" altLang="en-US"/>
              <a:t>挑战</a:t>
            </a:r>
          </a:p>
        </p:txBody>
      </p:sp>
      <p:sp>
        <p:nvSpPr>
          <p:cNvPr id="5" name="内容占位符 4"/>
          <p:cNvSpPr>
            <a:spLocks noGrp="1"/>
          </p:cNvSpPr>
          <p:nvPr>
            <p:ph sz="half" idx="1"/>
          </p:nvPr>
        </p:nvSpPr>
        <p:spPr>
          <a:xfrm>
            <a:off x="623635" y="1246909"/>
            <a:ext cx="10963473" cy="5108171"/>
          </a:xfrm>
        </p:spPr>
        <p:txBody>
          <a:bodyPr/>
          <a:lstStyle/>
          <a:p>
            <a:pPr lvl="1"/>
            <a:r>
              <a:t>电能利用率挑战</a:t>
            </a:r>
          </a:p>
          <a:p>
            <a:pPr lvl="1"/>
            <a:r>
              <a:t>能源消耗效率高要求、节能将碳</a:t>
            </a:r>
          </a:p>
          <a:p>
            <a:pPr lvl="1"/>
            <a:r>
              <a:t>服务器电源形式挑战</a:t>
            </a:r>
          </a:p>
          <a:p>
            <a:pPr lvl="1"/>
            <a:r>
              <a:t>智算负载分级供电挑战</a:t>
            </a:r>
          </a:p>
          <a:p>
            <a:pPr lvl="1"/>
            <a:r>
              <a:t>末端配电方式挑战</a:t>
            </a:r>
          </a:p>
          <a:p>
            <a:pPr lvl="1"/>
            <a:r>
              <a:t>负载动态冲击挑战</a:t>
            </a:r>
          </a:p>
          <a:p>
            <a:pPr lvl="1"/>
            <a:r>
              <a:t>环境温度突变挑战</a:t>
            </a:r>
          </a:p>
        </p:txBody>
      </p:sp>
      <p:pic>
        <p:nvPicPr>
          <p:cNvPr id="16" name="Picture 2" descr="思考表情包图片-思考表情包模板下载-包图网"/>
          <p:cNvPicPr>
            <a:picLocks noChangeAspect="1" noChangeArrowheads="1"/>
          </p:cNvPicPr>
          <p:nvPr/>
        </p:nvPicPr>
        <p:blipFill>
          <a:blip r:embed="rId2"/>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50635" y="649789"/>
            <a:ext cx="10963473" cy="589190"/>
          </a:xfrm>
          <a:prstGeom prst="rect">
            <a:avLst/>
          </a:prstGeom>
        </p:spPr>
        <p:txBody>
          <a:bodyPr anchor="ctr"/>
          <a:lstStyle>
            <a:lvl1pPr algn="l" defTabSz="1219200" rtl="0" eaLnBrk="1" latinLnBrk="0" hangingPunct="1">
              <a:spcBef>
                <a:spcPct val="0"/>
              </a:spcBef>
              <a:buNone/>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zh-CN" altLang="en-US"/>
              <a:t>数据中心供配电系统</a:t>
            </a:r>
          </a:p>
        </p:txBody>
      </p:sp>
      <p:pic>
        <p:nvPicPr>
          <p:cNvPr id="2" name="图片 1"/>
          <p:cNvPicPr>
            <a:picLocks noChangeAspect="1"/>
          </p:cNvPicPr>
          <p:nvPr/>
        </p:nvPicPr>
        <p:blipFill>
          <a:blip r:embed="rId2"/>
          <a:stretch>
            <a:fillRect/>
          </a:stretch>
        </p:blipFill>
        <p:spPr>
          <a:xfrm>
            <a:off x="339725" y="2787650"/>
            <a:ext cx="11516995" cy="3888740"/>
          </a:xfrm>
          <a:prstGeom prst="rect">
            <a:avLst/>
          </a:prstGeom>
        </p:spPr>
      </p:pic>
      <p:sp>
        <p:nvSpPr>
          <p:cNvPr id="3" name="内容占位符 2"/>
          <p:cNvSpPr>
            <a:spLocks noGrp="1"/>
          </p:cNvSpPr>
          <p:nvPr>
            <p:ph sz="half" idx="1"/>
          </p:nvPr>
        </p:nvSpPr>
        <p:spPr/>
        <p:txBody>
          <a:bodyPr/>
          <a:lstStyle/>
          <a:p>
            <a:r>
              <a:rPr lang="zh-CN" altLang="en-US"/>
              <a:t>双路电源供电，</a:t>
            </a:r>
            <a:r>
              <a:rPr lang="en-US" altLang="zh-CN"/>
              <a:t>10kv</a:t>
            </a:r>
            <a:r>
              <a:rPr lang="zh-CN" altLang="en-US"/>
              <a:t>市电进线到数据中心服务器的末端，常见的两路供电同时处于热备份状态，一路断电时另一路会支持关键负载持续供电。从上游到下游包括中压柜、变压器、低压配电柜，配电柜进线进到</a:t>
            </a:r>
            <a:r>
              <a:rPr lang="en-US" altLang="zh-CN"/>
              <a:t>UPS</a:t>
            </a:r>
            <a:r>
              <a:rPr lang="zh-CN" altLang="en-US"/>
              <a:t>，通过整流再给到</a:t>
            </a:r>
            <a:r>
              <a:rPr lang="en-US" altLang="zh-CN"/>
              <a:t>PDU</a:t>
            </a:r>
            <a:r>
              <a:rPr lang="zh-CN" altLang="en-US"/>
              <a:t>做最终分配，分配给各个服务器。</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29&quot;:[50000159,50052696,50000283]}"/>
</p:tagLst>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169</TotalTime>
  <Words>1592</Words>
  <Application>Microsoft Office PowerPoint</Application>
  <PresentationFormat>自定义</PresentationFormat>
  <Paragraphs>135</Paragraphs>
  <Slides>40</Slides>
  <Notes>5</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40</vt:i4>
      </vt:variant>
    </vt:vector>
  </HeadingPairs>
  <TitlesOfParts>
    <vt:vector size="58" baseType="lpstr">
      <vt:lpstr>ACGN-MiaoGB-Flash</vt:lpstr>
      <vt:lpstr>Futura-Medium</vt:lpstr>
      <vt:lpstr>Lexend</vt:lpstr>
      <vt:lpstr>PingFang SC Semibold</vt:lpstr>
      <vt:lpstr>等线</vt:lpstr>
      <vt:lpstr>黑体</vt:lpstr>
      <vt:lpstr>华文细黑</vt:lpstr>
      <vt:lpstr>宋体</vt:lpstr>
      <vt:lpstr>微软雅黑</vt:lpstr>
      <vt:lpstr>Arial</vt:lpstr>
      <vt:lpstr>Calibri</vt:lpstr>
      <vt:lpstr>Gill Sans MT</vt:lpstr>
      <vt:lpstr>Wingdings</vt:lpstr>
      <vt:lpstr>封面页_图片版 </vt:lpstr>
      <vt:lpstr>1_内容Copytext </vt:lpstr>
      <vt:lpstr>code01</vt:lpstr>
      <vt:lpstr>1_code01</vt:lpstr>
      <vt:lpstr>结束页</vt:lpstr>
      <vt:lpstr>PowerPoint 演示文稿</vt:lpstr>
      <vt:lpstr>Content</vt:lpstr>
      <vt:lpstr>PowerPoint 演示文稿</vt:lpstr>
      <vt:lpstr>芯片单体功耗急速增加，单台服务器功耗提升</vt:lpstr>
      <vt:lpstr>单位机柜密度提升</vt:lpstr>
      <vt:lpstr>电力能源接入挑战</vt:lpstr>
      <vt:lpstr>配电与IT机房的面积比挑战</vt:lpstr>
      <vt:lpstr>AIDC供电背景-各种挑战</vt:lpstr>
      <vt:lpstr>PowerPoint 演示文稿</vt:lpstr>
      <vt:lpstr>PowerPoint 演示文稿</vt:lpstr>
      <vt:lpstr>数据中心电源方案</vt:lpstr>
      <vt:lpstr>数据中心电源方案</vt:lpstr>
      <vt:lpstr>UPS</vt:lpstr>
      <vt:lpstr>HVDC</vt:lpstr>
      <vt:lpstr>巴拿马电源</vt:lpstr>
      <vt:lpstr>SST固态变压器</vt:lpstr>
      <vt:lpstr>AIDC配电：预制化、模组化、智能化是未来趋势</vt:lpstr>
      <vt:lpstr>PowerPoint 演示文稿</vt:lpstr>
      <vt:lpstr>散热制冷背景</vt:lpstr>
      <vt:lpstr> 自然冷源</vt:lpstr>
      <vt:lpstr> 自然冷源</vt:lpstr>
      <vt:lpstr>液冷散热技术</vt:lpstr>
      <vt:lpstr>液冷技术通用架构</vt:lpstr>
      <vt:lpstr>冷板式液冷</vt:lpstr>
      <vt:lpstr>冷板式液冷</vt:lpstr>
      <vt:lpstr>单相和两相冷板式液冷技术</vt:lpstr>
      <vt:lpstr>浸没式液冷</vt:lpstr>
      <vt:lpstr>浸没式液冷</vt:lpstr>
      <vt:lpstr>喷淋式液冷</vt:lpstr>
      <vt:lpstr>液冷方案</vt:lpstr>
      <vt:lpstr>液冷方案</vt:lpstr>
      <vt:lpstr>PowerPoint 演示文稿</vt:lpstr>
      <vt:lpstr>AIDC运维系统</vt:lpstr>
      <vt:lpstr>数字孪生机房</vt:lpstr>
      <vt:lpstr>机房智能巡检</vt:lpstr>
      <vt:lpstr>AI智能运维</vt:lpstr>
      <vt:lpstr>PowerPoint 演示文稿</vt:lpstr>
      <vt:lpstr>机房基础设施系统建设</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陈悦孜</cp:lastModifiedBy>
  <cp:revision>10576</cp:revision>
  <cp:lastPrinted>2023-09-08T09:14:00Z</cp:lastPrinted>
  <dcterms:created xsi:type="dcterms:W3CDTF">2020-08-28T08:44:00Z</dcterms:created>
  <dcterms:modified xsi:type="dcterms:W3CDTF">2025-06-20T07:13:43Z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y fmtid="{D5CDD505-2E9C-101B-9397-08002B2CF9AE}" pid="9" name="ICV">
    <vt:lpwstr>E50D31682EE249949C86D15390714F26_12</vt:lpwstr>
  </property>
  <property fmtid="{D5CDD505-2E9C-101B-9397-08002B2CF9AE}" pid="10" name="KSOProductBuildVer">
    <vt:lpwstr>2052-12.1.0.21541</vt:lpwstr>
  </property>
</Properties>
</file>